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1"/>
  </p:notesMasterIdLst>
  <p:sldIdLst>
    <p:sldId id="276" r:id="rId2"/>
    <p:sldId id="277" r:id="rId3"/>
    <p:sldId id="278" r:id="rId4"/>
    <p:sldId id="274" r:id="rId5"/>
    <p:sldId id="279" r:id="rId6"/>
    <p:sldId id="271" r:id="rId7"/>
    <p:sldId id="280" r:id="rId8"/>
    <p:sldId id="269" r:id="rId9"/>
    <p:sldId id="268" r:id="rId10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u="sng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u="sng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u="sng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u="sng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u="sng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u="sng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u="sng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u="sng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u="sng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97" autoAdjust="0"/>
    <p:restoredTop sz="94240" autoAdjust="0"/>
  </p:normalViewPr>
  <p:slideViewPr>
    <p:cSldViewPr>
      <p:cViewPr varScale="1">
        <p:scale>
          <a:sx n="106" d="100"/>
          <a:sy n="106" d="100"/>
        </p:scale>
        <p:origin x="159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10DD35A4-34DA-463F-9D07-E15F423EE07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14319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4133B8-E41A-4FD6-A0A4-875A94CF5581}" type="slidenum">
              <a:rPr lang="en-US" altLang="ko-KR" smtClean="0">
                <a:latin typeface="굴림" charset="-127"/>
                <a:ea typeface="굴림" charset="-127"/>
              </a:rPr>
              <a:pPr/>
              <a:t>4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4750" cy="4443412"/>
          </a:xfrm>
          <a:noFill/>
          <a:ln/>
        </p:spPr>
        <p:txBody>
          <a:bodyPr/>
          <a:lstStyle/>
          <a:p>
            <a:pPr eaLnBrk="1" hangingPunct="1"/>
            <a:endParaRPr lang="ko-KR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22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08B477-13A8-4B80-A9D1-0CB8F275CC1A}" type="slidenum">
              <a:rPr lang="en-US" altLang="ko-KR" smtClean="0">
                <a:latin typeface="굴림" charset="-127"/>
                <a:ea typeface="굴림" charset="-127"/>
              </a:rPr>
              <a:pPr/>
              <a:t>5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4750" cy="4443412"/>
          </a:xfrm>
          <a:noFill/>
          <a:ln/>
        </p:spPr>
        <p:txBody>
          <a:bodyPr/>
          <a:lstStyle/>
          <a:p>
            <a:pPr eaLnBrk="1" hangingPunct="1"/>
            <a:endParaRPr lang="ko-KR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750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6303A3-AEE9-46EE-B765-78947F285441}" type="slidenum">
              <a:rPr lang="en-US" altLang="ko-KR" smtClean="0">
                <a:latin typeface="굴림" charset="-127"/>
                <a:ea typeface="굴림" charset="-127"/>
              </a:rPr>
              <a:pPr/>
              <a:t>6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4750" cy="4443412"/>
          </a:xfrm>
          <a:noFill/>
          <a:ln/>
        </p:spPr>
        <p:txBody>
          <a:bodyPr/>
          <a:lstStyle/>
          <a:p>
            <a:pPr eaLnBrk="1" hangingPunct="1"/>
            <a:endParaRPr lang="ko-KR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960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6303A3-AEE9-46EE-B765-78947F285441}" type="slidenum">
              <a:rPr lang="en-US" altLang="ko-KR" smtClean="0">
                <a:latin typeface="굴림" charset="-127"/>
                <a:ea typeface="굴림" charset="-127"/>
              </a:rPr>
              <a:pPr/>
              <a:t>7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4750" cy="4443412"/>
          </a:xfrm>
          <a:noFill/>
          <a:ln/>
        </p:spPr>
        <p:txBody>
          <a:bodyPr/>
          <a:lstStyle/>
          <a:p>
            <a:pPr eaLnBrk="1" hangingPunct="1"/>
            <a:endParaRPr lang="ko-KR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833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F5F5B3-D46F-4F7B-8F56-9F8A0D0A0E12}" type="slidenum">
              <a:rPr lang="en-US" altLang="ko-KR" smtClean="0">
                <a:latin typeface="굴림" charset="-127"/>
                <a:ea typeface="굴림" charset="-127"/>
              </a:rPr>
              <a:pPr/>
              <a:t>8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4750" cy="4443412"/>
          </a:xfrm>
          <a:noFill/>
          <a:ln/>
        </p:spPr>
        <p:txBody>
          <a:bodyPr/>
          <a:lstStyle/>
          <a:p>
            <a:pPr eaLnBrk="1" hangingPunct="1"/>
            <a:endParaRPr lang="ko-KR" altLang="ko-KR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5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6505575"/>
            <a:ext cx="9144000" cy="304800"/>
            <a:chOff x="0" y="4032"/>
            <a:chExt cx="4992" cy="144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3" y="4026"/>
              <a:ext cx="2469" cy="145"/>
              <a:chOff x="-5" y="3924"/>
              <a:chExt cx="5761" cy="403"/>
            </a:xfrm>
          </p:grpSpPr>
          <p:sp>
            <p:nvSpPr>
              <p:cNvPr id="29" name="AutoShape 4" descr="좁은 수평선"/>
              <p:cNvSpPr>
                <a:spLocks noChangeArrowheads="1"/>
              </p:cNvSpPr>
              <p:nvPr/>
            </p:nvSpPr>
            <p:spPr bwMode="auto">
              <a:xfrm>
                <a:off x="5373" y="3934"/>
                <a:ext cx="382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0" name="AutoShape 5" descr="좁은 수평선"/>
              <p:cNvSpPr>
                <a:spLocks noChangeArrowheads="1"/>
              </p:cNvSpPr>
              <p:nvPr/>
            </p:nvSpPr>
            <p:spPr bwMode="auto">
              <a:xfrm>
                <a:off x="5373" y="3939"/>
                <a:ext cx="382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1" name="AutoShape 6" descr="좁은 수평선"/>
              <p:cNvSpPr>
                <a:spLocks noChangeArrowheads="1"/>
              </p:cNvSpPr>
              <p:nvPr/>
            </p:nvSpPr>
            <p:spPr bwMode="auto">
              <a:xfrm>
                <a:off x="4987" y="3934"/>
                <a:ext cx="384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2" name="AutoShape 7" descr="좁은 수평선"/>
              <p:cNvSpPr>
                <a:spLocks noChangeArrowheads="1"/>
              </p:cNvSpPr>
              <p:nvPr/>
            </p:nvSpPr>
            <p:spPr bwMode="auto">
              <a:xfrm>
                <a:off x="4603" y="3934"/>
                <a:ext cx="384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3" name="AutoShape 8" descr="좁은 수평선"/>
              <p:cNvSpPr>
                <a:spLocks noChangeArrowheads="1"/>
              </p:cNvSpPr>
              <p:nvPr/>
            </p:nvSpPr>
            <p:spPr bwMode="auto">
              <a:xfrm>
                <a:off x="4603" y="3939"/>
                <a:ext cx="384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4" name="AutoShape 9" descr="좁은 수평선"/>
              <p:cNvSpPr>
                <a:spLocks noChangeArrowheads="1"/>
              </p:cNvSpPr>
              <p:nvPr/>
            </p:nvSpPr>
            <p:spPr bwMode="auto">
              <a:xfrm>
                <a:off x="4221" y="3934"/>
                <a:ext cx="380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5" name="AutoShape 10" descr="좁은 수평선"/>
              <p:cNvSpPr>
                <a:spLocks noChangeArrowheads="1"/>
              </p:cNvSpPr>
              <p:nvPr/>
            </p:nvSpPr>
            <p:spPr bwMode="auto">
              <a:xfrm>
                <a:off x="3834" y="3928"/>
                <a:ext cx="380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6" name="AutoShape 11" descr="좁은 수평선"/>
              <p:cNvSpPr>
                <a:spLocks noChangeArrowheads="1"/>
              </p:cNvSpPr>
              <p:nvPr/>
            </p:nvSpPr>
            <p:spPr bwMode="auto">
              <a:xfrm>
                <a:off x="3834" y="3934"/>
                <a:ext cx="380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7" name="AutoShape 12" descr="좁은 수평선"/>
              <p:cNvSpPr>
                <a:spLocks noChangeArrowheads="1"/>
              </p:cNvSpPr>
              <p:nvPr/>
            </p:nvSpPr>
            <p:spPr bwMode="auto">
              <a:xfrm>
                <a:off x="3450" y="3928"/>
                <a:ext cx="384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8" name="AutoShape 13" descr="좁은 수평선"/>
              <p:cNvSpPr>
                <a:spLocks noChangeArrowheads="1"/>
              </p:cNvSpPr>
              <p:nvPr/>
            </p:nvSpPr>
            <p:spPr bwMode="auto">
              <a:xfrm>
                <a:off x="3068" y="3928"/>
                <a:ext cx="382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9" name="AutoShape 14" descr="좁은 수평선"/>
              <p:cNvSpPr>
                <a:spLocks noChangeArrowheads="1"/>
              </p:cNvSpPr>
              <p:nvPr/>
            </p:nvSpPr>
            <p:spPr bwMode="auto">
              <a:xfrm>
                <a:off x="3068" y="3934"/>
                <a:ext cx="382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40" name="AutoShape 15" descr="좁은 수평선"/>
              <p:cNvSpPr>
                <a:spLocks noChangeArrowheads="1"/>
              </p:cNvSpPr>
              <p:nvPr/>
            </p:nvSpPr>
            <p:spPr bwMode="auto">
              <a:xfrm>
                <a:off x="2684" y="3928"/>
                <a:ext cx="386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41" name="AutoShape 16" descr="좁은 수평선"/>
              <p:cNvSpPr>
                <a:spLocks noChangeArrowheads="1"/>
              </p:cNvSpPr>
              <p:nvPr/>
            </p:nvSpPr>
            <p:spPr bwMode="auto">
              <a:xfrm>
                <a:off x="1915" y="3928"/>
                <a:ext cx="376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42" name="AutoShape 17" descr="좁은 수평선"/>
              <p:cNvSpPr>
                <a:spLocks noChangeArrowheads="1"/>
              </p:cNvSpPr>
              <p:nvPr/>
            </p:nvSpPr>
            <p:spPr bwMode="auto">
              <a:xfrm>
                <a:off x="1915" y="3934"/>
                <a:ext cx="376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43" name="AutoShape 18" descr="좁은 수평선"/>
              <p:cNvSpPr>
                <a:spLocks noChangeArrowheads="1"/>
              </p:cNvSpPr>
              <p:nvPr/>
            </p:nvSpPr>
            <p:spPr bwMode="auto">
              <a:xfrm>
                <a:off x="1529" y="3928"/>
                <a:ext cx="386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44" name="AutoShape 19" descr="좁은 수평선"/>
              <p:cNvSpPr>
                <a:spLocks noChangeArrowheads="1"/>
              </p:cNvSpPr>
              <p:nvPr/>
            </p:nvSpPr>
            <p:spPr bwMode="auto">
              <a:xfrm>
                <a:off x="1149" y="3924"/>
                <a:ext cx="380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45" name="AutoShape 20" descr="좁은 수평선"/>
              <p:cNvSpPr>
                <a:spLocks noChangeArrowheads="1"/>
              </p:cNvSpPr>
              <p:nvPr/>
            </p:nvSpPr>
            <p:spPr bwMode="auto">
              <a:xfrm>
                <a:off x="1149" y="3928"/>
                <a:ext cx="380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46" name="AutoShape 21" descr="좁은 수평선"/>
              <p:cNvSpPr>
                <a:spLocks noChangeArrowheads="1"/>
              </p:cNvSpPr>
              <p:nvPr/>
            </p:nvSpPr>
            <p:spPr bwMode="auto">
              <a:xfrm>
                <a:off x="765" y="3924"/>
                <a:ext cx="384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47" name="AutoShape 22" descr="좁은 수평선"/>
              <p:cNvSpPr>
                <a:spLocks noChangeArrowheads="1"/>
              </p:cNvSpPr>
              <p:nvPr/>
            </p:nvSpPr>
            <p:spPr bwMode="auto">
              <a:xfrm>
                <a:off x="372" y="3924"/>
                <a:ext cx="382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48" name="AutoShape 23" descr="좁은 수평선"/>
              <p:cNvSpPr>
                <a:spLocks noChangeArrowheads="1"/>
              </p:cNvSpPr>
              <p:nvPr/>
            </p:nvSpPr>
            <p:spPr bwMode="auto">
              <a:xfrm>
                <a:off x="372" y="3928"/>
                <a:ext cx="382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49" name="AutoShape 24" descr="좁은 수평선"/>
              <p:cNvSpPr>
                <a:spLocks noChangeArrowheads="1"/>
              </p:cNvSpPr>
              <p:nvPr/>
            </p:nvSpPr>
            <p:spPr bwMode="auto">
              <a:xfrm>
                <a:off x="-6" y="3924"/>
                <a:ext cx="376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50" name="AutoShape 25" descr="좁은 수평선"/>
              <p:cNvSpPr>
                <a:spLocks noChangeArrowheads="1"/>
              </p:cNvSpPr>
              <p:nvPr/>
            </p:nvSpPr>
            <p:spPr bwMode="auto">
              <a:xfrm>
                <a:off x="2293" y="3934"/>
                <a:ext cx="384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6" name="Group 26"/>
            <p:cNvGrpSpPr>
              <a:grpSpLocks/>
            </p:cNvGrpSpPr>
            <p:nvPr/>
          </p:nvGrpSpPr>
          <p:grpSpPr bwMode="auto">
            <a:xfrm>
              <a:off x="2499" y="4026"/>
              <a:ext cx="2469" cy="145"/>
              <a:chOff x="-5" y="3924"/>
              <a:chExt cx="5761" cy="403"/>
            </a:xfrm>
          </p:grpSpPr>
          <p:sp>
            <p:nvSpPr>
              <p:cNvPr id="7" name="AutoShape 27" descr="좁은 수평선"/>
              <p:cNvSpPr>
                <a:spLocks noChangeArrowheads="1"/>
              </p:cNvSpPr>
              <p:nvPr/>
            </p:nvSpPr>
            <p:spPr bwMode="auto">
              <a:xfrm>
                <a:off x="5373" y="3934"/>
                <a:ext cx="382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8" name="AutoShape 28" descr="좁은 수평선"/>
              <p:cNvSpPr>
                <a:spLocks noChangeArrowheads="1"/>
              </p:cNvSpPr>
              <p:nvPr/>
            </p:nvSpPr>
            <p:spPr bwMode="auto">
              <a:xfrm>
                <a:off x="5373" y="3939"/>
                <a:ext cx="382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9" name="AutoShape 29" descr="좁은 수평선"/>
              <p:cNvSpPr>
                <a:spLocks noChangeArrowheads="1"/>
              </p:cNvSpPr>
              <p:nvPr/>
            </p:nvSpPr>
            <p:spPr bwMode="auto">
              <a:xfrm>
                <a:off x="4987" y="3934"/>
                <a:ext cx="384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" name="AutoShape 30" descr="좁은 수평선"/>
              <p:cNvSpPr>
                <a:spLocks noChangeArrowheads="1"/>
              </p:cNvSpPr>
              <p:nvPr/>
            </p:nvSpPr>
            <p:spPr bwMode="auto">
              <a:xfrm>
                <a:off x="4603" y="3934"/>
                <a:ext cx="384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1" name="AutoShape 31" descr="좁은 수평선"/>
              <p:cNvSpPr>
                <a:spLocks noChangeArrowheads="1"/>
              </p:cNvSpPr>
              <p:nvPr/>
            </p:nvSpPr>
            <p:spPr bwMode="auto">
              <a:xfrm>
                <a:off x="4603" y="3939"/>
                <a:ext cx="384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2" name="AutoShape 32" descr="좁은 수평선"/>
              <p:cNvSpPr>
                <a:spLocks noChangeArrowheads="1"/>
              </p:cNvSpPr>
              <p:nvPr/>
            </p:nvSpPr>
            <p:spPr bwMode="auto">
              <a:xfrm>
                <a:off x="4221" y="3934"/>
                <a:ext cx="380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3" name="AutoShape 33" descr="좁은 수평선"/>
              <p:cNvSpPr>
                <a:spLocks noChangeArrowheads="1"/>
              </p:cNvSpPr>
              <p:nvPr/>
            </p:nvSpPr>
            <p:spPr bwMode="auto">
              <a:xfrm>
                <a:off x="3834" y="3928"/>
                <a:ext cx="380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4" name="AutoShape 34" descr="좁은 수평선"/>
              <p:cNvSpPr>
                <a:spLocks noChangeArrowheads="1"/>
              </p:cNvSpPr>
              <p:nvPr/>
            </p:nvSpPr>
            <p:spPr bwMode="auto">
              <a:xfrm>
                <a:off x="3834" y="3934"/>
                <a:ext cx="380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5" name="AutoShape 35" descr="좁은 수평선"/>
              <p:cNvSpPr>
                <a:spLocks noChangeArrowheads="1"/>
              </p:cNvSpPr>
              <p:nvPr/>
            </p:nvSpPr>
            <p:spPr bwMode="auto">
              <a:xfrm>
                <a:off x="3450" y="3928"/>
                <a:ext cx="384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6" name="AutoShape 36" descr="좁은 수평선"/>
              <p:cNvSpPr>
                <a:spLocks noChangeArrowheads="1"/>
              </p:cNvSpPr>
              <p:nvPr/>
            </p:nvSpPr>
            <p:spPr bwMode="auto">
              <a:xfrm>
                <a:off x="3068" y="3928"/>
                <a:ext cx="382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7" name="AutoShape 37" descr="좁은 수평선"/>
              <p:cNvSpPr>
                <a:spLocks noChangeArrowheads="1"/>
              </p:cNvSpPr>
              <p:nvPr/>
            </p:nvSpPr>
            <p:spPr bwMode="auto">
              <a:xfrm>
                <a:off x="3068" y="3934"/>
                <a:ext cx="382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8" name="AutoShape 38" descr="좁은 수평선"/>
              <p:cNvSpPr>
                <a:spLocks noChangeArrowheads="1"/>
              </p:cNvSpPr>
              <p:nvPr/>
            </p:nvSpPr>
            <p:spPr bwMode="auto">
              <a:xfrm>
                <a:off x="2684" y="3928"/>
                <a:ext cx="386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9" name="AutoShape 39" descr="좁은 수평선"/>
              <p:cNvSpPr>
                <a:spLocks noChangeArrowheads="1"/>
              </p:cNvSpPr>
              <p:nvPr/>
            </p:nvSpPr>
            <p:spPr bwMode="auto">
              <a:xfrm>
                <a:off x="1915" y="3928"/>
                <a:ext cx="376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0" name="AutoShape 40" descr="좁은 수평선"/>
              <p:cNvSpPr>
                <a:spLocks noChangeArrowheads="1"/>
              </p:cNvSpPr>
              <p:nvPr/>
            </p:nvSpPr>
            <p:spPr bwMode="auto">
              <a:xfrm>
                <a:off x="1915" y="3934"/>
                <a:ext cx="376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1" name="AutoShape 41" descr="좁은 수평선"/>
              <p:cNvSpPr>
                <a:spLocks noChangeArrowheads="1"/>
              </p:cNvSpPr>
              <p:nvPr/>
            </p:nvSpPr>
            <p:spPr bwMode="auto">
              <a:xfrm>
                <a:off x="1529" y="3928"/>
                <a:ext cx="386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2" name="AutoShape 42" descr="좁은 수평선"/>
              <p:cNvSpPr>
                <a:spLocks noChangeArrowheads="1"/>
              </p:cNvSpPr>
              <p:nvPr/>
            </p:nvSpPr>
            <p:spPr bwMode="auto">
              <a:xfrm>
                <a:off x="1149" y="3924"/>
                <a:ext cx="380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3" name="AutoShape 43" descr="좁은 수평선"/>
              <p:cNvSpPr>
                <a:spLocks noChangeArrowheads="1"/>
              </p:cNvSpPr>
              <p:nvPr/>
            </p:nvSpPr>
            <p:spPr bwMode="auto">
              <a:xfrm>
                <a:off x="1149" y="3928"/>
                <a:ext cx="380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4" name="AutoShape 44" descr="좁은 수평선"/>
              <p:cNvSpPr>
                <a:spLocks noChangeArrowheads="1"/>
              </p:cNvSpPr>
              <p:nvPr/>
            </p:nvSpPr>
            <p:spPr bwMode="auto">
              <a:xfrm>
                <a:off x="765" y="3924"/>
                <a:ext cx="384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5" name="AutoShape 45" descr="좁은 수평선"/>
              <p:cNvSpPr>
                <a:spLocks noChangeArrowheads="1"/>
              </p:cNvSpPr>
              <p:nvPr/>
            </p:nvSpPr>
            <p:spPr bwMode="auto">
              <a:xfrm>
                <a:off x="372" y="3924"/>
                <a:ext cx="382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6" name="AutoShape 46" descr="좁은 수평선"/>
              <p:cNvSpPr>
                <a:spLocks noChangeArrowheads="1"/>
              </p:cNvSpPr>
              <p:nvPr/>
            </p:nvSpPr>
            <p:spPr bwMode="auto">
              <a:xfrm>
                <a:off x="372" y="3928"/>
                <a:ext cx="382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7" name="AutoShape 47" descr="좁은 수평선"/>
              <p:cNvSpPr>
                <a:spLocks noChangeArrowheads="1"/>
              </p:cNvSpPr>
              <p:nvPr/>
            </p:nvSpPr>
            <p:spPr bwMode="auto">
              <a:xfrm>
                <a:off x="-6" y="3924"/>
                <a:ext cx="376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8" name="AutoShape 48" descr="좁은 수평선"/>
              <p:cNvSpPr>
                <a:spLocks noChangeArrowheads="1"/>
              </p:cNvSpPr>
              <p:nvPr/>
            </p:nvSpPr>
            <p:spPr bwMode="auto">
              <a:xfrm>
                <a:off x="2293" y="3934"/>
                <a:ext cx="384" cy="388"/>
              </a:xfrm>
              <a:prstGeom prst="diamond">
                <a:avLst/>
              </a:prstGeom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</p:grpSp>
      </p:grpSp>
      <p:grpSp>
        <p:nvGrpSpPr>
          <p:cNvPr id="51" name="Group 49"/>
          <p:cNvGrpSpPr>
            <a:grpSpLocks/>
          </p:cNvGrpSpPr>
          <p:nvPr/>
        </p:nvGrpSpPr>
        <p:grpSpPr bwMode="auto">
          <a:xfrm>
            <a:off x="609600" y="2362200"/>
            <a:ext cx="7924800" cy="762000"/>
            <a:chOff x="384" y="1488"/>
            <a:chExt cx="4992" cy="480"/>
          </a:xfrm>
        </p:grpSpPr>
        <p:sp>
          <p:nvSpPr>
            <p:cNvPr id="52" name="Line 50"/>
            <p:cNvSpPr>
              <a:spLocks noChangeShapeType="1"/>
            </p:cNvSpPr>
            <p:nvPr/>
          </p:nvSpPr>
          <p:spPr bwMode="ltGray">
            <a:xfrm>
              <a:off x="483" y="1488"/>
              <a:ext cx="4787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3" name="Line 51"/>
            <p:cNvSpPr>
              <a:spLocks noChangeShapeType="1"/>
            </p:cNvSpPr>
            <p:nvPr/>
          </p:nvSpPr>
          <p:spPr bwMode="gray">
            <a:xfrm flipV="1">
              <a:off x="483" y="1968"/>
              <a:ext cx="4787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grpSp>
          <p:nvGrpSpPr>
            <p:cNvPr id="54" name="Group 52"/>
            <p:cNvGrpSpPr>
              <a:grpSpLocks/>
            </p:cNvGrpSpPr>
            <p:nvPr userDrawn="1"/>
          </p:nvGrpSpPr>
          <p:grpSpPr bwMode="auto">
            <a:xfrm>
              <a:off x="384" y="1513"/>
              <a:ext cx="507" cy="426"/>
              <a:chOff x="384" y="1513"/>
              <a:chExt cx="507" cy="426"/>
            </a:xfrm>
          </p:grpSpPr>
          <p:sp>
            <p:nvSpPr>
              <p:cNvPr id="64" name="AutoShape 53"/>
              <p:cNvSpPr>
                <a:spLocks noChangeArrowheads="1"/>
              </p:cNvSpPr>
              <p:nvPr/>
            </p:nvSpPr>
            <p:spPr bwMode="auto">
              <a:xfrm>
                <a:off x="527" y="1518"/>
                <a:ext cx="242" cy="421"/>
              </a:xfrm>
              <a:prstGeom prst="diamond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65" name="Freeform 54"/>
              <p:cNvSpPr>
                <a:spLocks/>
              </p:cNvSpPr>
              <p:nvPr/>
            </p:nvSpPr>
            <p:spPr bwMode="auto">
              <a:xfrm>
                <a:off x="649" y="1513"/>
                <a:ext cx="242" cy="215"/>
              </a:xfrm>
              <a:custGeom>
                <a:avLst/>
                <a:gdLst>
                  <a:gd name="T0" fmla="*/ 91 w 196"/>
                  <a:gd name="T1" fmla="*/ 214 h 158"/>
                  <a:gd name="T2" fmla="*/ 242 w 196"/>
                  <a:gd name="T3" fmla="*/ 215 h 158"/>
                  <a:gd name="T4" fmla="*/ 143 w 196"/>
                  <a:gd name="T5" fmla="*/ 1 h 158"/>
                  <a:gd name="T6" fmla="*/ 0 w 196"/>
                  <a:gd name="T7" fmla="*/ 0 h 15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" h="158">
                    <a:moveTo>
                      <a:pt x="74" y="157"/>
                    </a:moveTo>
                    <a:lnTo>
                      <a:pt x="196" y="158"/>
                    </a:lnTo>
                    <a:lnTo>
                      <a:pt x="116" y="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66" name="Freeform 55"/>
              <p:cNvSpPr>
                <a:spLocks/>
              </p:cNvSpPr>
              <p:nvPr/>
            </p:nvSpPr>
            <p:spPr bwMode="auto">
              <a:xfrm>
                <a:off x="649" y="1725"/>
                <a:ext cx="242" cy="211"/>
              </a:xfrm>
              <a:custGeom>
                <a:avLst/>
                <a:gdLst>
                  <a:gd name="T0" fmla="*/ 92 w 192"/>
                  <a:gd name="T1" fmla="*/ 1 h 157"/>
                  <a:gd name="T2" fmla="*/ 242 w 192"/>
                  <a:gd name="T3" fmla="*/ 0 h 157"/>
                  <a:gd name="T4" fmla="*/ 142 w 192"/>
                  <a:gd name="T5" fmla="*/ 211 h 157"/>
                  <a:gd name="T6" fmla="*/ 0 w 192"/>
                  <a:gd name="T7" fmla="*/ 211 h 1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2" h="157">
                    <a:moveTo>
                      <a:pt x="73" y="1"/>
                    </a:moveTo>
                    <a:lnTo>
                      <a:pt x="192" y="0"/>
                    </a:lnTo>
                    <a:lnTo>
                      <a:pt x="113" y="157"/>
                    </a:lnTo>
                    <a:lnTo>
                      <a:pt x="0" y="157"/>
                    </a:lnTo>
                  </a:path>
                </a:pathLst>
              </a:custGeom>
              <a:solidFill>
                <a:schemeClr val="hlink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67" name="AutoShape 56"/>
              <p:cNvSpPr>
                <a:spLocks noChangeArrowheads="1"/>
              </p:cNvSpPr>
              <p:nvPr/>
            </p:nvSpPr>
            <p:spPr bwMode="auto">
              <a:xfrm>
                <a:off x="384" y="1513"/>
                <a:ext cx="172" cy="426"/>
              </a:xfrm>
              <a:prstGeom prst="diamond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68" name="Freeform 57"/>
              <p:cNvSpPr>
                <a:spLocks/>
              </p:cNvSpPr>
              <p:nvPr/>
            </p:nvSpPr>
            <p:spPr bwMode="auto">
              <a:xfrm>
                <a:off x="470" y="1517"/>
                <a:ext cx="242" cy="211"/>
              </a:xfrm>
              <a:custGeom>
                <a:avLst/>
                <a:gdLst>
                  <a:gd name="T0" fmla="*/ 85 w 196"/>
                  <a:gd name="T1" fmla="*/ 211 h 158"/>
                  <a:gd name="T2" fmla="*/ 242 w 196"/>
                  <a:gd name="T3" fmla="*/ 211 h 158"/>
                  <a:gd name="T4" fmla="*/ 151 w 196"/>
                  <a:gd name="T5" fmla="*/ 0 h 158"/>
                  <a:gd name="T6" fmla="*/ 0 w 196"/>
                  <a:gd name="T7" fmla="*/ 0 h 15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" h="158">
                    <a:moveTo>
                      <a:pt x="69" y="158"/>
                    </a:moveTo>
                    <a:lnTo>
                      <a:pt x="196" y="158"/>
                    </a:lnTo>
                    <a:lnTo>
                      <a:pt x="12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69" name="Freeform 58"/>
              <p:cNvSpPr>
                <a:spLocks/>
              </p:cNvSpPr>
              <p:nvPr/>
            </p:nvSpPr>
            <p:spPr bwMode="auto">
              <a:xfrm>
                <a:off x="467" y="1725"/>
                <a:ext cx="245" cy="211"/>
              </a:xfrm>
              <a:custGeom>
                <a:avLst/>
                <a:gdLst>
                  <a:gd name="T0" fmla="*/ 85 w 194"/>
                  <a:gd name="T1" fmla="*/ 0 h 158"/>
                  <a:gd name="T2" fmla="*/ 245 w 194"/>
                  <a:gd name="T3" fmla="*/ 0 h 158"/>
                  <a:gd name="T4" fmla="*/ 152 w 194"/>
                  <a:gd name="T5" fmla="*/ 211 h 158"/>
                  <a:gd name="T6" fmla="*/ 0 w 194"/>
                  <a:gd name="T7" fmla="*/ 210 h 15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4" h="158">
                    <a:moveTo>
                      <a:pt x="67" y="0"/>
                    </a:moveTo>
                    <a:lnTo>
                      <a:pt x="194" y="0"/>
                    </a:lnTo>
                    <a:lnTo>
                      <a:pt x="120" y="158"/>
                    </a:lnTo>
                    <a:lnTo>
                      <a:pt x="0" y="157"/>
                    </a:lnTo>
                  </a:path>
                </a:pathLst>
              </a:cu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70" name="Freeform 59"/>
              <p:cNvSpPr>
                <a:spLocks/>
              </p:cNvSpPr>
              <p:nvPr/>
            </p:nvSpPr>
            <p:spPr bwMode="auto">
              <a:xfrm>
                <a:off x="414" y="1589"/>
                <a:ext cx="109" cy="136"/>
              </a:xfrm>
              <a:custGeom>
                <a:avLst/>
                <a:gdLst>
                  <a:gd name="T0" fmla="*/ 56 w 86"/>
                  <a:gd name="T1" fmla="*/ 0 h 102"/>
                  <a:gd name="T2" fmla="*/ 0 w 86"/>
                  <a:gd name="T3" fmla="*/ 136 h 102"/>
                  <a:gd name="T4" fmla="*/ 109 w 86"/>
                  <a:gd name="T5" fmla="*/ 136 h 102"/>
                  <a:gd name="T6" fmla="*/ 56 w 86"/>
                  <a:gd name="T7" fmla="*/ 0 h 10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02">
                    <a:moveTo>
                      <a:pt x="44" y="0"/>
                    </a:moveTo>
                    <a:lnTo>
                      <a:pt x="0" y="102"/>
                    </a:lnTo>
                    <a:lnTo>
                      <a:pt x="86" y="10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71" name="Freeform 60"/>
              <p:cNvSpPr>
                <a:spLocks/>
              </p:cNvSpPr>
              <p:nvPr/>
            </p:nvSpPr>
            <p:spPr bwMode="auto">
              <a:xfrm>
                <a:off x="414" y="1725"/>
                <a:ext cx="109" cy="137"/>
              </a:xfrm>
              <a:custGeom>
                <a:avLst/>
                <a:gdLst>
                  <a:gd name="T0" fmla="*/ 53 w 86"/>
                  <a:gd name="T1" fmla="*/ 137 h 102"/>
                  <a:gd name="T2" fmla="*/ 0 w 86"/>
                  <a:gd name="T3" fmla="*/ 0 h 102"/>
                  <a:gd name="T4" fmla="*/ 109 w 86"/>
                  <a:gd name="T5" fmla="*/ 0 h 102"/>
                  <a:gd name="T6" fmla="*/ 53 w 86"/>
                  <a:gd name="T7" fmla="*/ 137 h 10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02">
                    <a:moveTo>
                      <a:pt x="42" y="102"/>
                    </a:moveTo>
                    <a:lnTo>
                      <a:pt x="0" y="0"/>
                    </a:lnTo>
                    <a:lnTo>
                      <a:pt x="86" y="0"/>
                    </a:lnTo>
                    <a:lnTo>
                      <a:pt x="42" y="10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55" name="Group 61"/>
            <p:cNvGrpSpPr>
              <a:grpSpLocks/>
            </p:cNvGrpSpPr>
            <p:nvPr userDrawn="1"/>
          </p:nvGrpSpPr>
          <p:grpSpPr bwMode="auto">
            <a:xfrm>
              <a:off x="4895" y="1513"/>
              <a:ext cx="481" cy="426"/>
              <a:chOff x="4895" y="1513"/>
              <a:chExt cx="481" cy="426"/>
            </a:xfrm>
          </p:grpSpPr>
          <p:sp>
            <p:nvSpPr>
              <p:cNvPr id="56" name="AutoShape 62"/>
              <p:cNvSpPr>
                <a:spLocks noChangeArrowheads="1"/>
              </p:cNvSpPr>
              <p:nvPr/>
            </p:nvSpPr>
            <p:spPr bwMode="auto">
              <a:xfrm>
                <a:off x="5030" y="1518"/>
                <a:ext cx="230" cy="421"/>
              </a:xfrm>
              <a:prstGeom prst="diamond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57" name="Freeform 63"/>
              <p:cNvSpPr>
                <a:spLocks/>
              </p:cNvSpPr>
              <p:nvPr/>
            </p:nvSpPr>
            <p:spPr bwMode="auto">
              <a:xfrm>
                <a:off x="5146" y="1518"/>
                <a:ext cx="230" cy="210"/>
              </a:xfrm>
              <a:custGeom>
                <a:avLst/>
                <a:gdLst>
                  <a:gd name="T0" fmla="*/ 87 w 196"/>
                  <a:gd name="T1" fmla="*/ 209 h 158"/>
                  <a:gd name="T2" fmla="*/ 230 w 196"/>
                  <a:gd name="T3" fmla="*/ 210 h 158"/>
                  <a:gd name="T4" fmla="*/ 136 w 196"/>
                  <a:gd name="T5" fmla="*/ 1 h 158"/>
                  <a:gd name="T6" fmla="*/ 0 w 196"/>
                  <a:gd name="T7" fmla="*/ 0 h 15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" h="158">
                    <a:moveTo>
                      <a:pt x="74" y="157"/>
                    </a:moveTo>
                    <a:lnTo>
                      <a:pt x="196" y="158"/>
                    </a:lnTo>
                    <a:lnTo>
                      <a:pt x="116" y="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58" name="Freeform 64"/>
              <p:cNvSpPr>
                <a:spLocks/>
              </p:cNvSpPr>
              <p:nvPr/>
            </p:nvSpPr>
            <p:spPr bwMode="auto">
              <a:xfrm>
                <a:off x="5146" y="1725"/>
                <a:ext cx="230" cy="211"/>
              </a:xfrm>
              <a:custGeom>
                <a:avLst/>
                <a:gdLst>
                  <a:gd name="T0" fmla="*/ 87 w 192"/>
                  <a:gd name="T1" fmla="*/ 1 h 157"/>
                  <a:gd name="T2" fmla="*/ 230 w 192"/>
                  <a:gd name="T3" fmla="*/ 0 h 157"/>
                  <a:gd name="T4" fmla="*/ 135 w 192"/>
                  <a:gd name="T5" fmla="*/ 211 h 157"/>
                  <a:gd name="T6" fmla="*/ 0 w 192"/>
                  <a:gd name="T7" fmla="*/ 211 h 1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2" h="157">
                    <a:moveTo>
                      <a:pt x="73" y="1"/>
                    </a:moveTo>
                    <a:lnTo>
                      <a:pt x="192" y="0"/>
                    </a:lnTo>
                    <a:lnTo>
                      <a:pt x="113" y="157"/>
                    </a:lnTo>
                    <a:lnTo>
                      <a:pt x="0" y="157"/>
                    </a:lnTo>
                  </a:path>
                </a:pathLst>
              </a:custGeom>
              <a:solidFill>
                <a:schemeClr val="hlink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59" name="AutoShape 65"/>
              <p:cNvSpPr>
                <a:spLocks noChangeArrowheads="1"/>
              </p:cNvSpPr>
              <p:nvPr/>
            </p:nvSpPr>
            <p:spPr bwMode="auto">
              <a:xfrm>
                <a:off x="4895" y="1513"/>
                <a:ext cx="163" cy="426"/>
              </a:xfrm>
              <a:prstGeom prst="diamond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60" name="Freeform 66"/>
              <p:cNvSpPr>
                <a:spLocks/>
              </p:cNvSpPr>
              <p:nvPr/>
            </p:nvSpPr>
            <p:spPr bwMode="auto">
              <a:xfrm>
                <a:off x="4976" y="1517"/>
                <a:ext cx="230" cy="211"/>
              </a:xfrm>
              <a:custGeom>
                <a:avLst/>
                <a:gdLst>
                  <a:gd name="T0" fmla="*/ 81 w 196"/>
                  <a:gd name="T1" fmla="*/ 211 h 158"/>
                  <a:gd name="T2" fmla="*/ 230 w 196"/>
                  <a:gd name="T3" fmla="*/ 211 h 158"/>
                  <a:gd name="T4" fmla="*/ 143 w 196"/>
                  <a:gd name="T5" fmla="*/ 0 h 158"/>
                  <a:gd name="T6" fmla="*/ 0 w 196"/>
                  <a:gd name="T7" fmla="*/ 0 h 15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" h="158">
                    <a:moveTo>
                      <a:pt x="69" y="158"/>
                    </a:moveTo>
                    <a:lnTo>
                      <a:pt x="196" y="158"/>
                    </a:lnTo>
                    <a:lnTo>
                      <a:pt x="12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61" name="Freeform 67"/>
              <p:cNvSpPr>
                <a:spLocks/>
              </p:cNvSpPr>
              <p:nvPr/>
            </p:nvSpPr>
            <p:spPr bwMode="auto">
              <a:xfrm>
                <a:off x="4974" y="1725"/>
                <a:ext cx="232" cy="211"/>
              </a:xfrm>
              <a:custGeom>
                <a:avLst/>
                <a:gdLst>
                  <a:gd name="T0" fmla="*/ 80 w 194"/>
                  <a:gd name="T1" fmla="*/ 0 h 158"/>
                  <a:gd name="T2" fmla="*/ 232 w 194"/>
                  <a:gd name="T3" fmla="*/ 0 h 158"/>
                  <a:gd name="T4" fmla="*/ 144 w 194"/>
                  <a:gd name="T5" fmla="*/ 211 h 158"/>
                  <a:gd name="T6" fmla="*/ 0 w 194"/>
                  <a:gd name="T7" fmla="*/ 210 h 15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4" h="158">
                    <a:moveTo>
                      <a:pt x="67" y="0"/>
                    </a:moveTo>
                    <a:lnTo>
                      <a:pt x="194" y="0"/>
                    </a:lnTo>
                    <a:lnTo>
                      <a:pt x="120" y="158"/>
                    </a:lnTo>
                    <a:lnTo>
                      <a:pt x="0" y="157"/>
                    </a:lnTo>
                  </a:path>
                </a:pathLst>
              </a:cu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62" name="Freeform 68"/>
              <p:cNvSpPr>
                <a:spLocks/>
              </p:cNvSpPr>
              <p:nvPr/>
            </p:nvSpPr>
            <p:spPr bwMode="auto">
              <a:xfrm>
                <a:off x="4924" y="1589"/>
                <a:ext cx="103" cy="136"/>
              </a:xfrm>
              <a:custGeom>
                <a:avLst/>
                <a:gdLst>
                  <a:gd name="T0" fmla="*/ 53 w 86"/>
                  <a:gd name="T1" fmla="*/ 0 h 102"/>
                  <a:gd name="T2" fmla="*/ 0 w 86"/>
                  <a:gd name="T3" fmla="*/ 136 h 102"/>
                  <a:gd name="T4" fmla="*/ 103 w 86"/>
                  <a:gd name="T5" fmla="*/ 136 h 102"/>
                  <a:gd name="T6" fmla="*/ 53 w 86"/>
                  <a:gd name="T7" fmla="*/ 0 h 10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02">
                    <a:moveTo>
                      <a:pt x="44" y="0"/>
                    </a:moveTo>
                    <a:lnTo>
                      <a:pt x="0" y="102"/>
                    </a:lnTo>
                    <a:lnTo>
                      <a:pt x="86" y="10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63" name="Freeform 69"/>
              <p:cNvSpPr>
                <a:spLocks/>
              </p:cNvSpPr>
              <p:nvPr/>
            </p:nvSpPr>
            <p:spPr bwMode="auto">
              <a:xfrm>
                <a:off x="4924" y="1725"/>
                <a:ext cx="103" cy="137"/>
              </a:xfrm>
              <a:custGeom>
                <a:avLst/>
                <a:gdLst>
                  <a:gd name="T0" fmla="*/ 50 w 86"/>
                  <a:gd name="T1" fmla="*/ 137 h 102"/>
                  <a:gd name="T2" fmla="*/ 0 w 86"/>
                  <a:gd name="T3" fmla="*/ 0 h 102"/>
                  <a:gd name="T4" fmla="*/ 103 w 86"/>
                  <a:gd name="T5" fmla="*/ 0 h 102"/>
                  <a:gd name="T6" fmla="*/ 50 w 86"/>
                  <a:gd name="T7" fmla="*/ 137 h 10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02">
                    <a:moveTo>
                      <a:pt x="42" y="102"/>
                    </a:moveTo>
                    <a:lnTo>
                      <a:pt x="0" y="0"/>
                    </a:lnTo>
                    <a:lnTo>
                      <a:pt x="86" y="0"/>
                    </a:lnTo>
                    <a:lnTo>
                      <a:pt x="42" y="10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</p:grpSp>
      </p:grpSp>
      <p:sp>
        <p:nvSpPr>
          <p:cNvPr id="72" name="Text Box 75"/>
          <p:cNvSpPr txBox="1">
            <a:spLocks noChangeArrowheads="1"/>
          </p:cNvSpPr>
          <p:nvPr/>
        </p:nvSpPr>
        <p:spPr bwMode="auto">
          <a:xfrm>
            <a:off x="3870325" y="1058863"/>
            <a:ext cx="184150" cy="36671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u="sng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atinLnBrk="0">
              <a:defRPr/>
            </a:pPr>
            <a:endParaRPr kumimoji="0" lang="ko-KR" altLang="ko-KR" u="none">
              <a:latin typeface="Arial" charset="0"/>
            </a:endParaRPr>
          </a:p>
        </p:txBody>
      </p:sp>
      <p:sp>
        <p:nvSpPr>
          <p:cNvPr id="8262" name="Rectangle 7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263" name="Rectangle 7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3" name="Rectangle 72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" name="Rectangle 7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5" name="Rectangle 7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C34E7A-1B8A-4CDB-A1BC-7E36A3846C5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71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7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7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901E4-8C93-4A5C-9A62-2AEAE88A78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71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7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7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44409A-0421-42C4-8041-B9D258D93ED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71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7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7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7DE052-C39E-4714-B3A6-AC229A3ACAF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71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7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7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E50AB-07DE-4AC6-8F83-C7ED2E1E3C8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71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7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7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C1074C-9EF0-44DB-AE6E-9C880FB2834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71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7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7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EBE8CC-C976-4EB4-99EB-AD25607F7EC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71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7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7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B6E106-CBC9-441F-BFD3-FCEE0522ABA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71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7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7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0271E-1DF1-42E1-B17D-06F3728967B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1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7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7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D8C26B-0B16-4630-94C4-EA92A519BFF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71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7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7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555B5-49D4-4157-8B70-645C71C3490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71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7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7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CD6F4-A63F-4B54-97FE-8E5BB74333C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0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6535738"/>
            <a:ext cx="9144000" cy="304800"/>
            <a:chOff x="0" y="4032"/>
            <a:chExt cx="4992" cy="144"/>
          </a:xfrm>
        </p:grpSpPr>
        <p:grpSp>
          <p:nvGrpSpPr>
            <p:cNvPr id="1052" name="Group 3" descr="좁은 수평선"/>
            <p:cNvGrpSpPr>
              <a:grpSpLocks/>
            </p:cNvGrpSpPr>
            <p:nvPr/>
          </p:nvGrpSpPr>
          <p:grpSpPr bwMode="auto">
            <a:xfrm>
              <a:off x="0" y="4032"/>
              <a:ext cx="2496" cy="144"/>
              <a:chOff x="0" y="3926"/>
              <a:chExt cx="5760" cy="399"/>
            </a:xfrm>
          </p:grpSpPr>
          <p:sp>
            <p:nvSpPr>
              <p:cNvPr id="1076" name="AutoShape 4" descr="좁은 수평선"/>
              <p:cNvSpPr>
                <a:spLocks noChangeArrowheads="1"/>
              </p:cNvSpPr>
              <p:nvPr/>
            </p:nvSpPr>
            <p:spPr bwMode="auto">
              <a:xfrm>
                <a:off x="5376" y="393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77" name="AutoShape 5" descr="좁은 수평선"/>
              <p:cNvSpPr>
                <a:spLocks noChangeArrowheads="1"/>
              </p:cNvSpPr>
              <p:nvPr/>
            </p:nvSpPr>
            <p:spPr bwMode="auto">
              <a:xfrm>
                <a:off x="5376" y="3941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78" name="AutoShape 6" descr="좁은 수평선"/>
              <p:cNvSpPr>
                <a:spLocks noChangeArrowheads="1"/>
              </p:cNvSpPr>
              <p:nvPr/>
            </p:nvSpPr>
            <p:spPr bwMode="auto">
              <a:xfrm>
                <a:off x="4992" y="393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79" name="AutoShape 7" descr="좁은 수평선"/>
              <p:cNvSpPr>
                <a:spLocks noChangeArrowheads="1"/>
              </p:cNvSpPr>
              <p:nvPr/>
            </p:nvSpPr>
            <p:spPr bwMode="auto">
              <a:xfrm>
                <a:off x="4608" y="393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80" name="AutoShape 8" descr="좁은 수평선"/>
              <p:cNvSpPr>
                <a:spLocks noChangeArrowheads="1"/>
              </p:cNvSpPr>
              <p:nvPr/>
            </p:nvSpPr>
            <p:spPr bwMode="auto">
              <a:xfrm>
                <a:off x="4608" y="3941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81" name="AutoShape 9" descr="좁은 수평선"/>
              <p:cNvSpPr>
                <a:spLocks noChangeArrowheads="1"/>
              </p:cNvSpPr>
              <p:nvPr/>
            </p:nvSpPr>
            <p:spPr bwMode="auto">
              <a:xfrm>
                <a:off x="4224" y="393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82" name="AutoShape 10" descr="좁은 수평선"/>
              <p:cNvSpPr>
                <a:spLocks noChangeArrowheads="1"/>
              </p:cNvSpPr>
              <p:nvPr/>
            </p:nvSpPr>
            <p:spPr bwMode="auto">
              <a:xfrm>
                <a:off x="3840" y="3930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83" name="AutoShape 11" descr="좁은 수평선"/>
              <p:cNvSpPr>
                <a:spLocks noChangeArrowheads="1"/>
              </p:cNvSpPr>
              <p:nvPr/>
            </p:nvSpPr>
            <p:spPr bwMode="auto">
              <a:xfrm>
                <a:off x="3840" y="393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84" name="AutoShape 12" descr="좁은 수평선"/>
              <p:cNvSpPr>
                <a:spLocks noChangeArrowheads="1"/>
              </p:cNvSpPr>
              <p:nvPr/>
            </p:nvSpPr>
            <p:spPr bwMode="auto">
              <a:xfrm>
                <a:off x="3456" y="3930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85" name="AutoShape 13" descr="좁은 수평선"/>
              <p:cNvSpPr>
                <a:spLocks noChangeArrowheads="1"/>
              </p:cNvSpPr>
              <p:nvPr/>
            </p:nvSpPr>
            <p:spPr bwMode="auto">
              <a:xfrm>
                <a:off x="3072" y="3930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86" name="AutoShape 14" descr="좁은 수평선"/>
              <p:cNvSpPr>
                <a:spLocks noChangeArrowheads="1"/>
              </p:cNvSpPr>
              <p:nvPr/>
            </p:nvSpPr>
            <p:spPr bwMode="auto">
              <a:xfrm>
                <a:off x="3072" y="393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87" name="AutoShape 15" descr="좁은 수평선"/>
              <p:cNvSpPr>
                <a:spLocks noChangeArrowheads="1"/>
              </p:cNvSpPr>
              <p:nvPr/>
            </p:nvSpPr>
            <p:spPr bwMode="auto">
              <a:xfrm>
                <a:off x="2688" y="3930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88" name="AutoShape 16" descr="좁은 수평선"/>
              <p:cNvSpPr>
                <a:spLocks noChangeArrowheads="1"/>
              </p:cNvSpPr>
              <p:nvPr/>
            </p:nvSpPr>
            <p:spPr bwMode="auto">
              <a:xfrm>
                <a:off x="1920" y="3930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89" name="AutoShape 17" descr="좁은 수평선"/>
              <p:cNvSpPr>
                <a:spLocks noChangeArrowheads="1"/>
              </p:cNvSpPr>
              <p:nvPr/>
            </p:nvSpPr>
            <p:spPr bwMode="auto">
              <a:xfrm>
                <a:off x="1920" y="393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90" name="AutoShape 18" descr="좁은 수평선"/>
              <p:cNvSpPr>
                <a:spLocks noChangeArrowheads="1"/>
              </p:cNvSpPr>
              <p:nvPr/>
            </p:nvSpPr>
            <p:spPr bwMode="auto">
              <a:xfrm>
                <a:off x="1536" y="3930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91" name="AutoShape 19" descr="좁은 수평선"/>
              <p:cNvSpPr>
                <a:spLocks noChangeArrowheads="1"/>
              </p:cNvSpPr>
              <p:nvPr/>
            </p:nvSpPr>
            <p:spPr bwMode="auto">
              <a:xfrm>
                <a:off x="1152" y="392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92" name="AutoShape 20" descr="좁은 수평선"/>
              <p:cNvSpPr>
                <a:spLocks noChangeArrowheads="1"/>
              </p:cNvSpPr>
              <p:nvPr/>
            </p:nvSpPr>
            <p:spPr bwMode="auto">
              <a:xfrm>
                <a:off x="1152" y="3930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93" name="AutoShape 21" descr="좁은 수평선"/>
              <p:cNvSpPr>
                <a:spLocks noChangeArrowheads="1"/>
              </p:cNvSpPr>
              <p:nvPr/>
            </p:nvSpPr>
            <p:spPr bwMode="auto">
              <a:xfrm>
                <a:off x="768" y="392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94" name="AutoShape 22" descr="좁은 수평선"/>
              <p:cNvSpPr>
                <a:spLocks noChangeArrowheads="1"/>
              </p:cNvSpPr>
              <p:nvPr/>
            </p:nvSpPr>
            <p:spPr bwMode="auto">
              <a:xfrm>
                <a:off x="384" y="392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95" name="AutoShape 23" descr="좁은 수평선"/>
              <p:cNvSpPr>
                <a:spLocks noChangeArrowheads="1"/>
              </p:cNvSpPr>
              <p:nvPr/>
            </p:nvSpPr>
            <p:spPr bwMode="auto">
              <a:xfrm>
                <a:off x="384" y="3930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96" name="AutoShape 24" descr="좁은 수평선"/>
              <p:cNvSpPr>
                <a:spLocks noChangeArrowheads="1"/>
              </p:cNvSpPr>
              <p:nvPr/>
            </p:nvSpPr>
            <p:spPr bwMode="auto">
              <a:xfrm>
                <a:off x="0" y="392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97" name="AutoShape 25" descr="좁은 수평선"/>
              <p:cNvSpPr>
                <a:spLocks noChangeArrowheads="1"/>
              </p:cNvSpPr>
              <p:nvPr/>
            </p:nvSpPr>
            <p:spPr bwMode="auto">
              <a:xfrm>
                <a:off x="2304" y="393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1053" name="Group 26" descr="좁은 수평선"/>
            <p:cNvGrpSpPr>
              <a:grpSpLocks/>
            </p:cNvGrpSpPr>
            <p:nvPr/>
          </p:nvGrpSpPr>
          <p:grpSpPr bwMode="auto">
            <a:xfrm>
              <a:off x="2496" y="4032"/>
              <a:ext cx="2496" cy="144"/>
              <a:chOff x="0" y="3926"/>
              <a:chExt cx="5760" cy="399"/>
            </a:xfrm>
          </p:grpSpPr>
          <p:sp>
            <p:nvSpPr>
              <p:cNvPr id="1054" name="AutoShape 27" descr="좁은 수평선"/>
              <p:cNvSpPr>
                <a:spLocks noChangeArrowheads="1"/>
              </p:cNvSpPr>
              <p:nvPr/>
            </p:nvSpPr>
            <p:spPr bwMode="auto">
              <a:xfrm>
                <a:off x="5376" y="393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55" name="AutoShape 28" descr="좁은 수평선"/>
              <p:cNvSpPr>
                <a:spLocks noChangeArrowheads="1"/>
              </p:cNvSpPr>
              <p:nvPr/>
            </p:nvSpPr>
            <p:spPr bwMode="auto">
              <a:xfrm>
                <a:off x="5376" y="3941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56" name="AutoShape 29" descr="좁은 수평선"/>
              <p:cNvSpPr>
                <a:spLocks noChangeArrowheads="1"/>
              </p:cNvSpPr>
              <p:nvPr/>
            </p:nvSpPr>
            <p:spPr bwMode="auto">
              <a:xfrm>
                <a:off x="4992" y="393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57" name="AutoShape 30" descr="좁은 수평선"/>
              <p:cNvSpPr>
                <a:spLocks noChangeArrowheads="1"/>
              </p:cNvSpPr>
              <p:nvPr/>
            </p:nvSpPr>
            <p:spPr bwMode="auto">
              <a:xfrm>
                <a:off x="4608" y="393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58" name="AutoShape 31" descr="좁은 수평선"/>
              <p:cNvSpPr>
                <a:spLocks noChangeArrowheads="1"/>
              </p:cNvSpPr>
              <p:nvPr/>
            </p:nvSpPr>
            <p:spPr bwMode="auto">
              <a:xfrm>
                <a:off x="4608" y="3941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59" name="AutoShape 32" descr="좁은 수평선"/>
              <p:cNvSpPr>
                <a:spLocks noChangeArrowheads="1"/>
              </p:cNvSpPr>
              <p:nvPr/>
            </p:nvSpPr>
            <p:spPr bwMode="auto">
              <a:xfrm>
                <a:off x="4224" y="393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60" name="AutoShape 33" descr="좁은 수평선"/>
              <p:cNvSpPr>
                <a:spLocks noChangeArrowheads="1"/>
              </p:cNvSpPr>
              <p:nvPr/>
            </p:nvSpPr>
            <p:spPr bwMode="auto">
              <a:xfrm>
                <a:off x="3840" y="3930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61" name="AutoShape 34" descr="좁은 수평선"/>
              <p:cNvSpPr>
                <a:spLocks noChangeArrowheads="1"/>
              </p:cNvSpPr>
              <p:nvPr/>
            </p:nvSpPr>
            <p:spPr bwMode="auto">
              <a:xfrm>
                <a:off x="3840" y="393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62" name="AutoShape 35" descr="좁은 수평선"/>
              <p:cNvSpPr>
                <a:spLocks noChangeArrowheads="1"/>
              </p:cNvSpPr>
              <p:nvPr/>
            </p:nvSpPr>
            <p:spPr bwMode="auto">
              <a:xfrm>
                <a:off x="3456" y="3930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63" name="AutoShape 36" descr="좁은 수평선"/>
              <p:cNvSpPr>
                <a:spLocks noChangeArrowheads="1"/>
              </p:cNvSpPr>
              <p:nvPr/>
            </p:nvSpPr>
            <p:spPr bwMode="auto">
              <a:xfrm>
                <a:off x="3072" y="3930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64" name="AutoShape 37" descr="좁은 수평선"/>
              <p:cNvSpPr>
                <a:spLocks noChangeArrowheads="1"/>
              </p:cNvSpPr>
              <p:nvPr/>
            </p:nvSpPr>
            <p:spPr bwMode="auto">
              <a:xfrm>
                <a:off x="3072" y="393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65" name="AutoShape 38" descr="좁은 수평선"/>
              <p:cNvSpPr>
                <a:spLocks noChangeArrowheads="1"/>
              </p:cNvSpPr>
              <p:nvPr/>
            </p:nvSpPr>
            <p:spPr bwMode="auto">
              <a:xfrm>
                <a:off x="2688" y="3930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66" name="AutoShape 39" descr="좁은 수평선"/>
              <p:cNvSpPr>
                <a:spLocks noChangeArrowheads="1"/>
              </p:cNvSpPr>
              <p:nvPr/>
            </p:nvSpPr>
            <p:spPr bwMode="auto">
              <a:xfrm>
                <a:off x="1920" y="3930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67" name="AutoShape 40" descr="좁은 수평선"/>
              <p:cNvSpPr>
                <a:spLocks noChangeArrowheads="1"/>
              </p:cNvSpPr>
              <p:nvPr/>
            </p:nvSpPr>
            <p:spPr bwMode="auto">
              <a:xfrm>
                <a:off x="1920" y="393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68" name="AutoShape 41" descr="좁은 수평선"/>
              <p:cNvSpPr>
                <a:spLocks noChangeArrowheads="1"/>
              </p:cNvSpPr>
              <p:nvPr/>
            </p:nvSpPr>
            <p:spPr bwMode="auto">
              <a:xfrm>
                <a:off x="1536" y="3930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69" name="AutoShape 42" descr="좁은 수평선"/>
              <p:cNvSpPr>
                <a:spLocks noChangeArrowheads="1"/>
              </p:cNvSpPr>
              <p:nvPr/>
            </p:nvSpPr>
            <p:spPr bwMode="auto">
              <a:xfrm>
                <a:off x="1152" y="392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70" name="AutoShape 43" descr="좁은 수평선"/>
              <p:cNvSpPr>
                <a:spLocks noChangeArrowheads="1"/>
              </p:cNvSpPr>
              <p:nvPr/>
            </p:nvSpPr>
            <p:spPr bwMode="auto">
              <a:xfrm>
                <a:off x="1152" y="3930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71" name="AutoShape 44" descr="좁은 수평선"/>
              <p:cNvSpPr>
                <a:spLocks noChangeArrowheads="1"/>
              </p:cNvSpPr>
              <p:nvPr/>
            </p:nvSpPr>
            <p:spPr bwMode="auto">
              <a:xfrm>
                <a:off x="768" y="392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72" name="AutoShape 45" descr="좁은 수평선"/>
              <p:cNvSpPr>
                <a:spLocks noChangeArrowheads="1"/>
              </p:cNvSpPr>
              <p:nvPr/>
            </p:nvSpPr>
            <p:spPr bwMode="auto">
              <a:xfrm>
                <a:off x="384" y="392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73" name="AutoShape 46" descr="좁은 수평선"/>
              <p:cNvSpPr>
                <a:spLocks noChangeArrowheads="1"/>
              </p:cNvSpPr>
              <p:nvPr/>
            </p:nvSpPr>
            <p:spPr bwMode="auto">
              <a:xfrm>
                <a:off x="384" y="3930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74" name="AutoShape 47" descr="좁은 수평선"/>
              <p:cNvSpPr>
                <a:spLocks noChangeArrowheads="1"/>
              </p:cNvSpPr>
              <p:nvPr/>
            </p:nvSpPr>
            <p:spPr bwMode="auto">
              <a:xfrm>
                <a:off x="0" y="392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75" name="AutoShape 48" descr="좁은 수평선"/>
              <p:cNvSpPr>
                <a:spLocks noChangeArrowheads="1"/>
              </p:cNvSpPr>
              <p:nvPr/>
            </p:nvSpPr>
            <p:spPr bwMode="auto">
              <a:xfrm>
                <a:off x="2304" y="3936"/>
                <a:ext cx="384" cy="384"/>
              </a:xfrm>
              <a:prstGeom prst="diamond">
                <a:avLst/>
              </a:prstGeom>
              <a:pattFill prst="narHorz">
                <a:fgClr>
                  <a:schemeClr val="bg2"/>
                </a:fgClr>
                <a:bgClr>
                  <a:schemeClr val="bg1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</p:grpSp>
      </p:grpSp>
      <p:grpSp>
        <p:nvGrpSpPr>
          <p:cNvPr id="1027" name="Group 49"/>
          <p:cNvGrpSpPr>
            <a:grpSpLocks/>
          </p:cNvGrpSpPr>
          <p:nvPr/>
        </p:nvGrpSpPr>
        <p:grpSpPr bwMode="auto">
          <a:xfrm>
            <a:off x="609600" y="533400"/>
            <a:ext cx="7900988" cy="609600"/>
            <a:chOff x="384" y="336"/>
            <a:chExt cx="4977" cy="384"/>
          </a:xfrm>
        </p:grpSpPr>
        <p:sp>
          <p:nvSpPr>
            <p:cNvPr id="1033" name="Line 50"/>
            <p:cNvSpPr>
              <a:spLocks noChangeShapeType="1"/>
            </p:cNvSpPr>
            <p:nvPr/>
          </p:nvSpPr>
          <p:spPr bwMode="gray">
            <a:xfrm flipV="1">
              <a:off x="480" y="720"/>
              <a:ext cx="48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grpSp>
          <p:nvGrpSpPr>
            <p:cNvPr id="1034" name="Group 51"/>
            <p:cNvGrpSpPr>
              <a:grpSpLocks/>
            </p:cNvGrpSpPr>
            <p:nvPr userDrawn="1"/>
          </p:nvGrpSpPr>
          <p:grpSpPr bwMode="auto">
            <a:xfrm>
              <a:off x="384" y="336"/>
              <a:ext cx="402" cy="319"/>
              <a:chOff x="384" y="336"/>
              <a:chExt cx="402" cy="319"/>
            </a:xfrm>
          </p:grpSpPr>
          <p:sp>
            <p:nvSpPr>
              <p:cNvPr id="1044" name="AutoShape 52"/>
              <p:cNvSpPr>
                <a:spLocks noChangeArrowheads="1"/>
              </p:cNvSpPr>
              <p:nvPr/>
            </p:nvSpPr>
            <p:spPr bwMode="auto">
              <a:xfrm>
                <a:off x="497" y="340"/>
                <a:ext cx="192" cy="315"/>
              </a:xfrm>
              <a:prstGeom prst="diamond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45" name="Freeform 53"/>
              <p:cNvSpPr>
                <a:spLocks/>
              </p:cNvSpPr>
              <p:nvPr/>
            </p:nvSpPr>
            <p:spPr bwMode="auto">
              <a:xfrm>
                <a:off x="594" y="339"/>
                <a:ext cx="190" cy="158"/>
              </a:xfrm>
              <a:custGeom>
                <a:avLst/>
                <a:gdLst>
                  <a:gd name="T0" fmla="*/ 72 w 196"/>
                  <a:gd name="T1" fmla="*/ 157 h 158"/>
                  <a:gd name="T2" fmla="*/ 190 w 196"/>
                  <a:gd name="T3" fmla="*/ 158 h 158"/>
                  <a:gd name="T4" fmla="*/ 112 w 196"/>
                  <a:gd name="T5" fmla="*/ 1 h 158"/>
                  <a:gd name="T6" fmla="*/ 0 w 196"/>
                  <a:gd name="T7" fmla="*/ 0 h 15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" h="158">
                    <a:moveTo>
                      <a:pt x="74" y="157"/>
                    </a:moveTo>
                    <a:lnTo>
                      <a:pt x="196" y="158"/>
                    </a:lnTo>
                    <a:lnTo>
                      <a:pt x="116" y="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46" name="Freeform 54"/>
              <p:cNvSpPr>
                <a:spLocks/>
              </p:cNvSpPr>
              <p:nvPr/>
            </p:nvSpPr>
            <p:spPr bwMode="auto">
              <a:xfrm>
                <a:off x="594" y="495"/>
                <a:ext cx="192" cy="158"/>
              </a:xfrm>
              <a:custGeom>
                <a:avLst/>
                <a:gdLst>
                  <a:gd name="T0" fmla="*/ 73 w 192"/>
                  <a:gd name="T1" fmla="*/ 1 h 157"/>
                  <a:gd name="T2" fmla="*/ 192 w 192"/>
                  <a:gd name="T3" fmla="*/ 0 h 157"/>
                  <a:gd name="T4" fmla="*/ 113 w 192"/>
                  <a:gd name="T5" fmla="*/ 158 h 157"/>
                  <a:gd name="T6" fmla="*/ 0 w 192"/>
                  <a:gd name="T7" fmla="*/ 158 h 1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2" h="157">
                    <a:moveTo>
                      <a:pt x="73" y="1"/>
                    </a:moveTo>
                    <a:lnTo>
                      <a:pt x="192" y="0"/>
                    </a:lnTo>
                    <a:lnTo>
                      <a:pt x="113" y="157"/>
                    </a:lnTo>
                    <a:lnTo>
                      <a:pt x="0" y="157"/>
                    </a:lnTo>
                  </a:path>
                </a:pathLst>
              </a:custGeom>
              <a:solidFill>
                <a:schemeClr val="hlink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47" name="AutoShape 55"/>
              <p:cNvSpPr>
                <a:spLocks noChangeArrowheads="1"/>
              </p:cNvSpPr>
              <p:nvPr/>
            </p:nvSpPr>
            <p:spPr bwMode="auto">
              <a:xfrm>
                <a:off x="384" y="336"/>
                <a:ext cx="136" cy="319"/>
              </a:xfrm>
              <a:prstGeom prst="diamond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48" name="Freeform 56"/>
              <p:cNvSpPr>
                <a:spLocks/>
              </p:cNvSpPr>
              <p:nvPr/>
            </p:nvSpPr>
            <p:spPr bwMode="auto">
              <a:xfrm>
                <a:off x="452" y="339"/>
                <a:ext cx="192" cy="158"/>
              </a:xfrm>
              <a:custGeom>
                <a:avLst/>
                <a:gdLst>
                  <a:gd name="T0" fmla="*/ 68 w 196"/>
                  <a:gd name="T1" fmla="*/ 158 h 158"/>
                  <a:gd name="T2" fmla="*/ 192 w 196"/>
                  <a:gd name="T3" fmla="*/ 158 h 158"/>
                  <a:gd name="T4" fmla="*/ 120 w 196"/>
                  <a:gd name="T5" fmla="*/ 0 h 158"/>
                  <a:gd name="T6" fmla="*/ 0 w 196"/>
                  <a:gd name="T7" fmla="*/ 0 h 15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" h="158">
                    <a:moveTo>
                      <a:pt x="69" y="158"/>
                    </a:moveTo>
                    <a:lnTo>
                      <a:pt x="196" y="158"/>
                    </a:lnTo>
                    <a:lnTo>
                      <a:pt x="12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49" name="Freeform 57"/>
              <p:cNvSpPr>
                <a:spLocks/>
              </p:cNvSpPr>
              <p:nvPr/>
            </p:nvSpPr>
            <p:spPr bwMode="auto">
              <a:xfrm>
                <a:off x="450" y="495"/>
                <a:ext cx="194" cy="160"/>
              </a:xfrm>
              <a:custGeom>
                <a:avLst/>
                <a:gdLst>
                  <a:gd name="T0" fmla="*/ 67 w 194"/>
                  <a:gd name="T1" fmla="*/ 0 h 158"/>
                  <a:gd name="T2" fmla="*/ 194 w 194"/>
                  <a:gd name="T3" fmla="*/ 0 h 158"/>
                  <a:gd name="T4" fmla="*/ 120 w 194"/>
                  <a:gd name="T5" fmla="*/ 160 h 158"/>
                  <a:gd name="T6" fmla="*/ 0 w 194"/>
                  <a:gd name="T7" fmla="*/ 159 h 15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4" h="158">
                    <a:moveTo>
                      <a:pt x="67" y="0"/>
                    </a:moveTo>
                    <a:lnTo>
                      <a:pt x="194" y="0"/>
                    </a:lnTo>
                    <a:lnTo>
                      <a:pt x="120" y="158"/>
                    </a:lnTo>
                    <a:lnTo>
                      <a:pt x="0" y="157"/>
                    </a:lnTo>
                  </a:path>
                </a:pathLst>
              </a:cu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50" name="Freeform 58"/>
              <p:cNvSpPr>
                <a:spLocks/>
              </p:cNvSpPr>
              <p:nvPr/>
            </p:nvSpPr>
            <p:spPr bwMode="auto">
              <a:xfrm>
                <a:off x="408" y="393"/>
                <a:ext cx="86" cy="102"/>
              </a:xfrm>
              <a:custGeom>
                <a:avLst/>
                <a:gdLst>
                  <a:gd name="T0" fmla="*/ 44 w 86"/>
                  <a:gd name="T1" fmla="*/ 0 h 102"/>
                  <a:gd name="T2" fmla="*/ 0 w 86"/>
                  <a:gd name="T3" fmla="*/ 102 h 102"/>
                  <a:gd name="T4" fmla="*/ 86 w 86"/>
                  <a:gd name="T5" fmla="*/ 102 h 102"/>
                  <a:gd name="T6" fmla="*/ 44 w 86"/>
                  <a:gd name="T7" fmla="*/ 0 h 10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02">
                    <a:moveTo>
                      <a:pt x="44" y="0"/>
                    </a:moveTo>
                    <a:lnTo>
                      <a:pt x="0" y="102"/>
                    </a:lnTo>
                    <a:lnTo>
                      <a:pt x="86" y="10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51" name="Freeform 59"/>
              <p:cNvSpPr>
                <a:spLocks/>
              </p:cNvSpPr>
              <p:nvPr/>
            </p:nvSpPr>
            <p:spPr bwMode="auto">
              <a:xfrm>
                <a:off x="408" y="495"/>
                <a:ext cx="86" cy="102"/>
              </a:xfrm>
              <a:custGeom>
                <a:avLst/>
                <a:gdLst>
                  <a:gd name="T0" fmla="*/ 42 w 86"/>
                  <a:gd name="T1" fmla="*/ 102 h 102"/>
                  <a:gd name="T2" fmla="*/ 0 w 86"/>
                  <a:gd name="T3" fmla="*/ 0 h 102"/>
                  <a:gd name="T4" fmla="*/ 86 w 86"/>
                  <a:gd name="T5" fmla="*/ 0 h 102"/>
                  <a:gd name="T6" fmla="*/ 42 w 86"/>
                  <a:gd name="T7" fmla="*/ 102 h 10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02">
                    <a:moveTo>
                      <a:pt x="42" y="102"/>
                    </a:moveTo>
                    <a:lnTo>
                      <a:pt x="0" y="0"/>
                    </a:lnTo>
                    <a:lnTo>
                      <a:pt x="86" y="0"/>
                    </a:lnTo>
                    <a:lnTo>
                      <a:pt x="42" y="10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1035" name="Group 60"/>
            <p:cNvGrpSpPr>
              <a:grpSpLocks/>
            </p:cNvGrpSpPr>
            <p:nvPr userDrawn="1"/>
          </p:nvGrpSpPr>
          <p:grpSpPr bwMode="auto">
            <a:xfrm>
              <a:off x="4959" y="336"/>
              <a:ext cx="402" cy="319"/>
              <a:chOff x="384" y="336"/>
              <a:chExt cx="402" cy="319"/>
            </a:xfrm>
          </p:grpSpPr>
          <p:sp>
            <p:nvSpPr>
              <p:cNvPr id="1036" name="AutoShape 61"/>
              <p:cNvSpPr>
                <a:spLocks noChangeArrowheads="1"/>
              </p:cNvSpPr>
              <p:nvPr/>
            </p:nvSpPr>
            <p:spPr bwMode="auto">
              <a:xfrm>
                <a:off x="497" y="340"/>
                <a:ext cx="192" cy="315"/>
              </a:xfrm>
              <a:prstGeom prst="diamond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37" name="Freeform 62"/>
              <p:cNvSpPr>
                <a:spLocks/>
              </p:cNvSpPr>
              <p:nvPr/>
            </p:nvSpPr>
            <p:spPr bwMode="auto">
              <a:xfrm>
                <a:off x="594" y="339"/>
                <a:ext cx="190" cy="158"/>
              </a:xfrm>
              <a:custGeom>
                <a:avLst/>
                <a:gdLst>
                  <a:gd name="T0" fmla="*/ 72 w 196"/>
                  <a:gd name="T1" fmla="*/ 157 h 158"/>
                  <a:gd name="T2" fmla="*/ 190 w 196"/>
                  <a:gd name="T3" fmla="*/ 158 h 158"/>
                  <a:gd name="T4" fmla="*/ 112 w 196"/>
                  <a:gd name="T5" fmla="*/ 1 h 158"/>
                  <a:gd name="T6" fmla="*/ 0 w 196"/>
                  <a:gd name="T7" fmla="*/ 0 h 15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" h="158">
                    <a:moveTo>
                      <a:pt x="74" y="157"/>
                    </a:moveTo>
                    <a:lnTo>
                      <a:pt x="196" y="158"/>
                    </a:lnTo>
                    <a:lnTo>
                      <a:pt x="116" y="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38" name="Freeform 63"/>
              <p:cNvSpPr>
                <a:spLocks/>
              </p:cNvSpPr>
              <p:nvPr/>
            </p:nvSpPr>
            <p:spPr bwMode="auto">
              <a:xfrm>
                <a:off x="594" y="495"/>
                <a:ext cx="192" cy="158"/>
              </a:xfrm>
              <a:custGeom>
                <a:avLst/>
                <a:gdLst>
                  <a:gd name="T0" fmla="*/ 73 w 192"/>
                  <a:gd name="T1" fmla="*/ 1 h 157"/>
                  <a:gd name="T2" fmla="*/ 192 w 192"/>
                  <a:gd name="T3" fmla="*/ 0 h 157"/>
                  <a:gd name="T4" fmla="*/ 113 w 192"/>
                  <a:gd name="T5" fmla="*/ 158 h 157"/>
                  <a:gd name="T6" fmla="*/ 0 w 192"/>
                  <a:gd name="T7" fmla="*/ 158 h 1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2" h="157">
                    <a:moveTo>
                      <a:pt x="73" y="1"/>
                    </a:moveTo>
                    <a:lnTo>
                      <a:pt x="192" y="0"/>
                    </a:lnTo>
                    <a:lnTo>
                      <a:pt x="113" y="157"/>
                    </a:lnTo>
                    <a:lnTo>
                      <a:pt x="0" y="157"/>
                    </a:lnTo>
                  </a:path>
                </a:pathLst>
              </a:custGeom>
              <a:solidFill>
                <a:schemeClr val="hlink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39" name="AutoShape 64"/>
              <p:cNvSpPr>
                <a:spLocks noChangeArrowheads="1"/>
              </p:cNvSpPr>
              <p:nvPr/>
            </p:nvSpPr>
            <p:spPr bwMode="auto">
              <a:xfrm>
                <a:off x="384" y="336"/>
                <a:ext cx="136" cy="319"/>
              </a:xfrm>
              <a:prstGeom prst="diamond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40" name="Freeform 65"/>
              <p:cNvSpPr>
                <a:spLocks/>
              </p:cNvSpPr>
              <p:nvPr/>
            </p:nvSpPr>
            <p:spPr bwMode="auto">
              <a:xfrm>
                <a:off x="452" y="339"/>
                <a:ext cx="192" cy="158"/>
              </a:xfrm>
              <a:custGeom>
                <a:avLst/>
                <a:gdLst>
                  <a:gd name="T0" fmla="*/ 68 w 196"/>
                  <a:gd name="T1" fmla="*/ 158 h 158"/>
                  <a:gd name="T2" fmla="*/ 192 w 196"/>
                  <a:gd name="T3" fmla="*/ 158 h 158"/>
                  <a:gd name="T4" fmla="*/ 120 w 196"/>
                  <a:gd name="T5" fmla="*/ 0 h 158"/>
                  <a:gd name="T6" fmla="*/ 0 w 196"/>
                  <a:gd name="T7" fmla="*/ 0 h 15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" h="158">
                    <a:moveTo>
                      <a:pt x="69" y="158"/>
                    </a:moveTo>
                    <a:lnTo>
                      <a:pt x="196" y="158"/>
                    </a:lnTo>
                    <a:lnTo>
                      <a:pt x="12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41" name="Freeform 66"/>
              <p:cNvSpPr>
                <a:spLocks/>
              </p:cNvSpPr>
              <p:nvPr/>
            </p:nvSpPr>
            <p:spPr bwMode="auto">
              <a:xfrm>
                <a:off x="450" y="495"/>
                <a:ext cx="194" cy="160"/>
              </a:xfrm>
              <a:custGeom>
                <a:avLst/>
                <a:gdLst>
                  <a:gd name="T0" fmla="*/ 67 w 194"/>
                  <a:gd name="T1" fmla="*/ 0 h 158"/>
                  <a:gd name="T2" fmla="*/ 194 w 194"/>
                  <a:gd name="T3" fmla="*/ 0 h 158"/>
                  <a:gd name="T4" fmla="*/ 120 w 194"/>
                  <a:gd name="T5" fmla="*/ 160 h 158"/>
                  <a:gd name="T6" fmla="*/ 0 w 194"/>
                  <a:gd name="T7" fmla="*/ 159 h 15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4" h="158">
                    <a:moveTo>
                      <a:pt x="67" y="0"/>
                    </a:moveTo>
                    <a:lnTo>
                      <a:pt x="194" y="0"/>
                    </a:lnTo>
                    <a:lnTo>
                      <a:pt x="120" y="158"/>
                    </a:lnTo>
                    <a:lnTo>
                      <a:pt x="0" y="157"/>
                    </a:lnTo>
                  </a:path>
                </a:pathLst>
              </a:cu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42" name="Freeform 67"/>
              <p:cNvSpPr>
                <a:spLocks/>
              </p:cNvSpPr>
              <p:nvPr/>
            </p:nvSpPr>
            <p:spPr bwMode="auto">
              <a:xfrm>
                <a:off x="408" y="393"/>
                <a:ext cx="86" cy="102"/>
              </a:xfrm>
              <a:custGeom>
                <a:avLst/>
                <a:gdLst>
                  <a:gd name="T0" fmla="*/ 44 w 86"/>
                  <a:gd name="T1" fmla="*/ 0 h 102"/>
                  <a:gd name="T2" fmla="*/ 0 w 86"/>
                  <a:gd name="T3" fmla="*/ 102 h 102"/>
                  <a:gd name="T4" fmla="*/ 86 w 86"/>
                  <a:gd name="T5" fmla="*/ 102 h 102"/>
                  <a:gd name="T6" fmla="*/ 44 w 86"/>
                  <a:gd name="T7" fmla="*/ 0 h 10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02">
                    <a:moveTo>
                      <a:pt x="44" y="0"/>
                    </a:moveTo>
                    <a:lnTo>
                      <a:pt x="0" y="102"/>
                    </a:lnTo>
                    <a:lnTo>
                      <a:pt x="86" y="10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43" name="Freeform 68"/>
              <p:cNvSpPr>
                <a:spLocks/>
              </p:cNvSpPr>
              <p:nvPr/>
            </p:nvSpPr>
            <p:spPr bwMode="auto">
              <a:xfrm>
                <a:off x="408" y="495"/>
                <a:ext cx="86" cy="102"/>
              </a:xfrm>
              <a:custGeom>
                <a:avLst/>
                <a:gdLst>
                  <a:gd name="T0" fmla="*/ 42 w 86"/>
                  <a:gd name="T1" fmla="*/ 102 h 102"/>
                  <a:gd name="T2" fmla="*/ 0 w 86"/>
                  <a:gd name="T3" fmla="*/ 0 h 102"/>
                  <a:gd name="T4" fmla="*/ 86 w 86"/>
                  <a:gd name="T5" fmla="*/ 0 h 102"/>
                  <a:gd name="T6" fmla="*/ 42 w 86"/>
                  <a:gd name="T7" fmla="*/ 102 h 10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" h="102">
                    <a:moveTo>
                      <a:pt x="42" y="102"/>
                    </a:moveTo>
                    <a:lnTo>
                      <a:pt x="0" y="0"/>
                    </a:lnTo>
                    <a:lnTo>
                      <a:pt x="86" y="0"/>
                    </a:lnTo>
                    <a:lnTo>
                      <a:pt x="42" y="10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50" charset="-127"/>
                  <a:ea typeface="굴림" pitchFamily="50" charset="-127"/>
                </a:endParaRPr>
              </a:p>
            </p:txBody>
          </p:sp>
        </p:grpSp>
      </p:grpSp>
      <p:sp>
        <p:nvSpPr>
          <p:cNvPr id="1028" name="Rectangle 6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9" name="Rectangle 7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239" name="Rectangle 71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457200" y="6245225"/>
            <a:ext cx="2133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240" name="Rectangle 7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241" name="Rectangle 7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D553C86-0E6B-4305-B6AF-1CE7004A0B4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Arial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Arial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Arial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Arial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Arial" charset="0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Arial" charset="0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Arial" charset="0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Arial" charset="0"/>
        </a:defRPr>
      </a:lvl9pPr>
    </p:titleStyle>
    <p:bodyStyle>
      <a:lvl1pPr marL="447675" indent="-447675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v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kumimoji="1" sz="2600">
          <a:solidFill>
            <a:schemeClr val="tx1"/>
          </a:solidFill>
          <a:latin typeface="+mn-lt"/>
          <a:ea typeface="+mn-ea"/>
          <a:cs typeface="+mn-cs"/>
        </a:defRPr>
      </a:lvl2pPr>
      <a:lvl3pPr marL="1293813" indent="-403225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v"/>
        <a:defRPr kumimoji="1" sz="2200">
          <a:solidFill>
            <a:schemeClr val="tx1"/>
          </a:solidFill>
          <a:latin typeface="+mn-lt"/>
          <a:ea typeface="+mn-ea"/>
          <a:cs typeface="+mn-cs"/>
        </a:defRPr>
      </a:lvl3pPr>
      <a:lvl4pPr marL="1681163" indent="-385763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70100" indent="-38735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27300" indent="-3873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v"/>
        <a:defRPr kumimoji="1">
          <a:solidFill>
            <a:schemeClr val="tx1"/>
          </a:solidFill>
          <a:latin typeface="+mn-lt"/>
          <a:ea typeface="+mn-ea"/>
          <a:cs typeface="+mn-cs"/>
        </a:defRPr>
      </a:lvl6pPr>
      <a:lvl7pPr marL="2984500" indent="-3873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v"/>
        <a:defRPr kumimoji="1">
          <a:solidFill>
            <a:schemeClr val="tx1"/>
          </a:solidFill>
          <a:latin typeface="+mn-lt"/>
          <a:ea typeface="+mn-ea"/>
          <a:cs typeface="+mn-cs"/>
        </a:defRPr>
      </a:lvl7pPr>
      <a:lvl8pPr marL="3441700" indent="-3873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v"/>
        <a:defRPr kumimoji="1">
          <a:solidFill>
            <a:schemeClr val="tx1"/>
          </a:solidFill>
          <a:latin typeface="+mn-lt"/>
          <a:ea typeface="+mn-ea"/>
          <a:cs typeface="+mn-cs"/>
        </a:defRPr>
      </a:lvl8pPr>
      <a:lvl9pPr marL="3898900" indent="-3873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v"/>
        <a:defRPr kumimoji="1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755576" y="5147115"/>
            <a:ext cx="3536504" cy="7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47675" indent="-447675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v"/>
              <a:defRPr/>
            </a:pPr>
            <a:r>
              <a:rPr lang="ko-KR" altLang="en-US" sz="1600" b="1" u="none" kern="0" dirty="0" smtClean="0">
                <a:latin typeface="+mn-lt"/>
                <a:ea typeface="+mn-ea"/>
              </a:rPr>
              <a:t>김우찬</a:t>
            </a:r>
            <a:r>
              <a:rPr lang="en-US" altLang="ko-KR" sz="1600" b="1" u="none" kern="0" dirty="0" smtClean="0">
                <a:latin typeface="+mn-lt"/>
                <a:ea typeface="+mn-ea"/>
              </a:rPr>
              <a:t>(</a:t>
            </a:r>
            <a:r>
              <a:rPr lang="ko-KR" altLang="en-US" sz="1600" b="1" u="none" kern="0" dirty="0" smtClean="0">
                <a:latin typeface="+mn-lt"/>
                <a:ea typeface="+mn-ea"/>
              </a:rPr>
              <a:t>조장</a:t>
            </a:r>
            <a:r>
              <a:rPr lang="en-US" altLang="ko-KR" sz="1600" b="1" u="none" kern="0" dirty="0" smtClean="0">
                <a:latin typeface="+mn-lt"/>
                <a:ea typeface="+mn-ea"/>
              </a:rPr>
              <a:t>) 2012130012</a:t>
            </a:r>
          </a:p>
          <a:p>
            <a:pPr marL="447675" indent="-447675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v"/>
              <a:defRPr/>
            </a:pPr>
            <a:r>
              <a:rPr lang="ko-KR" altLang="en-US" sz="1600" b="1" u="none" kern="0" dirty="0" smtClean="0">
                <a:latin typeface="+mn-lt"/>
                <a:ea typeface="+mn-ea"/>
              </a:rPr>
              <a:t>강동원         </a:t>
            </a:r>
            <a:r>
              <a:rPr lang="en-US" altLang="ko-KR" sz="1600" b="1" u="none" kern="0" dirty="0" smtClean="0">
                <a:latin typeface="+mn-lt"/>
                <a:ea typeface="+mn-ea"/>
              </a:rPr>
              <a:t>2012130001</a:t>
            </a:r>
          </a:p>
          <a:p>
            <a:pPr marL="447675" indent="-447675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v"/>
              <a:defRPr/>
            </a:pPr>
            <a:r>
              <a:rPr lang="ko-KR" altLang="en-US" sz="1600" b="1" u="none" kern="0" dirty="0" smtClean="0">
                <a:latin typeface="+mn-lt"/>
                <a:ea typeface="+mn-ea"/>
              </a:rPr>
              <a:t>민병진        </a:t>
            </a:r>
            <a:r>
              <a:rPr lang="en-US" altLang="ko-KR" sz="1600" b="1" u="none" kern="0" dirty="0">
                <a:latin typeface="+mn-lt"/>
                <a:ea typeface="+mn-ea"/>
              </a:rPr>
              <a:t> </a:t>
            </a:r>
            <a:r>
              <a:rPr lang="en-US" altLang="ko-KR" sz="1600" b="1" u="none" kern="0" dirty="0" smtClean="0">
                <a:latin typeface="+mn-lt"/>
                <a:ea typeface="+mn-ea"/>
              </a:rPr>
              <a:t>2012130015</a:t>
            </a:r>
          </a:p>
          <a:p>
            <a:pPr marL="447675" indent="-447675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v"/>
              <a:defRPr/>
            </a:pPr>
            <a:r>
              <a:rPr lang="ko-KR" altLang="en-US" sz="1600" b="1" u="none" kern="0" dirty="0" smtClean="0">
                <a:latin typeface="+mn-lt"/>
                <a:ea typeface="+mn-ea"/>
              </a:rPr>
              <a:t>박진형         </a:t>
            </a:r>
            <a:r>
              <a:rPr lang="en-US" altLang="ko-KR" sz="1600" b="1" u="none" kern="0" dirty="0" smtClean="0">
                <a:latin typeface="+mn-lt"/>
                <a:ea typeface="+mn-ea"/>
              </a:rPr>
              <a:t>2012130018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defRPr/>
            </a:pPr>
            <a:endParaRPr lang="en-US" altLang="ko-KR" sz="1600" b="1" u="none" kern="0" dirty="0">
              <a:latin typeface="+mn-lt"/>
              <a:ea typeface="+mn-ea"/>
            </a:endParaRPr>
          </a:p>
          <a:p>
            <a:pPr marL="447675" indent="-447675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v"/>
              <a:defRPr/>
            </a:pPr>
            <a:endParaRPr lang="en-US" altLang="ko-KR" b="1" u="none" kern="0" dirty="0" smtClean="0">
              <a:latin typeface="+mn-lt"/>
              <a:ea typeface="+mn-ea"/>
            </a:endParaRPr>
          </a:p>
          <a:p>
            <a:pPr marL="447675" indent="-447675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v"/>
              <a:defRPr/>
            </a:pPr>
            <a:endParaRPr lang="en-US" altLang="ko-KR" b="1" u="none" kern="0" dirty="0" smtClean="0">
              <a:latin typeface="+mn-lt"/>
              <a:ea typeface="+mn-ea"/>
            </a:endParaRPr>
          </a:p>
        </p:txBody>
      </p:sp>
      <p:sp>
        <p:nvSpPr>
          <p:cNvPr id="3076" name="Rectangle 2"/>
          <p:cNvSpPr txBox="1">
            <a:spLocks noChangeArrowheads="1"/>
          </p:cNvSpPr>
          <p:nvPr/>
        </p:nvSpPr>
        <p:spPr bwMode="auto">
          <a:xfrm>
            <a:off x="434975" y="285750"/>
            <a:ext cx="8208963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4000" b="1" u="none" dirty="0" smtClean="0"/>
              <a:t>VR </a:t>
            </a:r>
            <a:r>
              <a:rPr lang="ko-KR" altLang="en-US" sz="4000" b="1" u="none" dirty="0" smtClean="0"/>
              <a:t>자전거</a:t>
            </a:r>
            <a:endParaRPr lang="ko-KR" altLang="en-US" sz="4000" b="1" u="none" dirty="0"/>
          </a:p>
        </p:txBody>
      </p:sp>
      <p:sp>
        <p:nvSpPr>
          <p:cNvPr id="3077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6EDE344-4DF2-48B8-9F94-0DD55BC7A17B}" type="slidenum">
              <a:rPr lang="en-US" altLang="ko-KR" sz="1100" smtClean="0">
                <a:latin typeface="굴림" charset="-127"/>
                <a:ea typeface="굴림" charset="-127"/>
              </a:rPr>
              <a:pPr/>
              <a:t>1</a:t>
            </a:fld>
            <a:endParaRPr lang="en-US" altLang="ko-KR" sz="1100" dirty="0">
              <a:latin typeface="굴림" charset="-127"/>
              <a:ea typeface="굴림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74" y="6184451"/>
            <a:ext cx="4572000" cy="3139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7675" indent="-447675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v"/>
              <a:defRPr/>
            </a:pPr>
            <a:r>
              <a:rPr lang="ko-KR" altLang="en-US" b="1" u="none" kern="0" dirty="0" smtClean="0"/>
              <a:t>지도교수 </a:t>
            </a:r>
            <a:r>
              <a:rPr lang="en-US" altLang="ko-KR" b="1" u="none" kern="0" dirty="0"/>
              <a:t>: </a:t>
            </a:r>
            <a:r>
              <a:rPr lang="ko-KR" altLang="en-US" b="1" u="none" kern="0" dirty="0"/>
              <a:t>이양희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4089"/>
            <a:ext cx="8104386" cy="379388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104" y="5118029"/>
            <a:ext cx="1356213" cy="15513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156247"/>
            <a:ext cx="1153185" cy="144110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10" y="5142692"/>
            <a:ext cx="1156690" cy="14546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228" y="5142001"/>
            <a:ext cx="1220922" cy="135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8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6EDE344-4DF2-48B8-9F94-0DD55BC7A17B}" type="slidenum">
              <a:rPr lang="en-US" altLang="ko-KR" smtClean="0">
                <a:latin typeface="굴림" charset="-127"/>
                <a:ea typeface="굴림" charset="-127"/>
              </a:rPr>
              <a:pPr/>
              <a:t>2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56953" y="1463579"/>
            <a:ext cx="8643937" cy="436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2800" b="1" u="none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2800" b="1" u="none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. </a:t>
            </a:r>
            <a:r>
              <a:rPr lang="ko-KR" altLang="en-US" sz="2800" b="1" u="none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시스템 </a:t>
            </a:r>
            <a:r>
              <a:rPr lang="ko-KR" altLang="en-US" sz="2800" b="1" u="none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구성도</a:t>
            </a:r>
            <a:endParaRPr lang="ko-KR" altLang="en-US" sz="2000" b="1" u="none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65" y="2924944"/>
            <a:ext cx="3626572" cy="302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74" y="2849499"/>
            <a:ext cx="3265604" cy="288278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4017671" y="3833303"/>
            <a:ext cx="1161606" cy="968637"/>
          </a:xfrm>
          <a:prstGeom prst="rightArrow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796136" y="2539474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u="none" kern="0" dirty="0" smtClean="0"/>
              <a:t>변경된 프로젝트 구성도</a:t>
            </a:r>
            <a:endParaRPr lang="ko-KR" altLang="en-US" b="1" u="none" kern="0" dirty="0">
              <a:solidFill>
                <a:schemeClr val="tx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307" y="2555612"/>
            <a:ext cx="2896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u="none" kern="0" dirty="0" smtClean="0"/>
              <a:t>기존 예상 프로젝트 구성도</a:t>
            </a:r>
            <a:endParaRPr lang="ko-KR" altLang="en-US" b="1" u="none" kern="0" dirty="0">
              <a:solidFill>
                <a:schemeClr val="tx2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457" y="3332609"/>
            <a:ext cx="1459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u="none" kern="0" dirty="0" smtClean="0">
                <a:solidFill>
                  <a:srgbClr val="FF0000"/>
                </a:solidFill>
              </a:rPr>
              <a:t>VR</a:t>
            </a:r>
            <a:r>
              <a:rPr lang="ko-KR" altLang="en-US" b="1" u="none" kern="0" dirty="0" smtClean="0">
                <a:solidFill>
                  <a:srgbClr val="FF0000"/>
                </a:solidFill>
              </a:rPr>
              <a:t>과 </a:t>
            </a:r>
            <a:r>
              <a:rPr lang="en-US" altLang="ko-KR" b="1" u="none" kern="0" dirty="0" smtClean="0">
                <a:solidFill>
                  <a:srgbClr val="FF0000"/>
                </a:solidFill>
              </a:rPr>
              <a:t>PC</a:t>
            </a:r>
            <a:r>
              <a:rPr lang="ko-KR" altLang="en-US" b="1" u="none" kern="0" dirty="0" smtClean="0">
                <a:solidFill>
                  <a:srgbClr val="FF0000"/>
                </a:solidFill>
              </a:rPr>
              <a:t>간 시리얼 통신</a:t>
            </a:r>
            <a:endParaRPr lang="ko-KR" altLang="en-US" b="1" u="none" kern="0" dirty="0">
              <a:solidFill>
                <a:srgbClr val="FF0000"/>
              </a:solidFill>
            </a:endParaRPr>
          </a:p>
        </p:txBody>
      </p:sp>
      <p:sp>
        <p:nvSpPr>
          <p:cNvPr id="5" name="타원 4"/>
          <p:cNvSpPr/>
          <p:nvPr/>
        </p:nvSpPr>
        <p:spPr bwMode="auto">
          <a:xfrm>
            <a:off x="434975" y="5013176"/>
            <a:ext cx="896665" cy="648072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053807">
            <a:off x="5871337" y="5450157"/>
            <a:ext cx="714166" cy="640482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 bwMode="auto">
          <a:xfrm>
            <a:off x="5076056" y="5013176"/>
            <a:ext cx="896665" cy="648072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38230" y="6036521"/>
            <a:ext cx="4374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u="none" kern="0" dirty="0" smtClean="0">
                <a:solidFill>
                  <a:srgbClr val="FF0000"/>
                </a:solidFill>
              </a:rPr>
              <a:t>모터를 이용하여 피트니스 기능 추가</a:t>
            </a:r>
            <a:endParaRPr lang="ko-KR" altLang="en-US" b="1" u="none" kern="0" dirty="0">
              <a:solidFill>
                <a:srgbClr val="FF0000"/>
              </a:solidFill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434975" y="285750"/>
            <a:ext cx="8208963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4000" b="1" u="none" dirty="0" smtClean="0"/>
              <a:t>VR </a:t>
            </a:r>
            <a:r>
              <a:rPr lang="ko-KR" altLang="en-US" sz="4000" b="1" u="none" dirty="0" smtClean="0"/>
              <a:t>자전거</a:t>
            </a:r>
            <a:endParaRPr lang="ko-KR" altLang="en-US" sz="4000" b="1" u="none" dirty="0"/>
          </a:p>
        </p:txBody>
      </p:sp>
    </p:spTree>
    <p:extLst>
      <p:ext uri="{BB962C8B-B14F-4D97-AF65-F5344CB8AC3E}">
        <p14:creationId xmlns:p14="http://schemas.microsoft.com/office/powerpoint/2010/main" val="342863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83568" y="2852936"/>
            <a:ext cx="8643937" cy="436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2800" b="1" u="none" kern="0" dirty="0" smtClean="0">
                <a:solidFill>
                  <a:schemeClr val="tx2"/>
                </a:solidFill>
              </a:rPr>
              <a:t>2.2 </a:t>
            </a:r>
            <a:r>
              <a:rPr lang="ko-KR" altLang="en-US" sz="2800" b="1" u="none" kern="0" dirty="0" smtClean="0">
                <a:solidFill>
                  <a:schemeClr val="tx2"/>
                </a:solidFill>
              </a:rPr>
              <a:t>계획발표 </a:t>
            </a:r>
            <a:r>
              <a:rPr lang="ko-KR" altLang="en-US" sz="2800" b="1" u="none" kern="0" dirty="0">
                <a:solidFill>
                  <a:schemeClr val="tx2"/>
                </a:solidFill>
              </a:rPr>
              <a:t>교수님 의견 </a:t>
            </a:r>
            <a:r>
              <a:rPr lang="ko-KR" altLang="en-US" sz="2800" b="1" u="none" kern="0" dirty="0" smtClean="0">
                <a:solidFill>
                  <a:schemeClr val="tx2"/>
                </a:solidFill>
              </a:rPr>
              <a:t>보완사항</a:t>
            </a:r>
            <a:endParaRPr lang="ko-KR" altLang="en-US" sz="2000" b="1" u="none" kern="0" dirty="0">
              <a:solidFill>
                <a:schemeClr val="tx2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556893"/>
              </p:ext>
            </p:extLst>
          </p:nvPr>
        </p:nvGraphicFramePr>
        <p:xfrm>
          <a:off x="748469" y="3429000"/>
          <a:ext cx="7581974" cy="20071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51523"/>
                <a:gridCol w="3830451"/>
              </a:tblGrid>
              <a:tr h="735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지적 사항</a:t>
                      </a:r>
                      <a:endParaRPr lang="ko-KR" alt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방안</a:t>
                      </a:r>
                      <a:endParaRPr lang="ko-KR" alt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</a:tr>
              <a:tr h="4239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다양한 경로로 이동하게 할 것</a:t>
                      </a:r>
                      <a:endParaRPr lang="ko-KR" altLang="en-US" sz="1600" b="0" i="0" u="none" strike="noStrike" dirty="0">
                        <a:solidFill>
                          <a:srgbClr val="2F2B20"/>
                        </a:solidFill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자체 제작 </a:t>
                      </a:r>
                      <a:r>
                        <a:rPr lang="ko-KR" altLang="en-US" sz="1600" u="none" strike="noStrike" dirty="0" err="1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맵</a:t>
                      </a:r>
                      <a:r>
                        <a:rPr lang="ko-KR" altLang="en-US" sz="160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이용</a:t>
                      </a:r>
                      <a:endParaRPr lang="ko-KR" altLang="en-US" sz="1600" b="0" i="0" u="none" strike="noStrike" dirty="0">
                        <a:solidFill>
                          <a:srgbClr val="2F2B20"/>
                        </a:solidFill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239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방향전환 가능하게 할 것</a:t>
                      </a:r>
                      <a:endParaRPr lang="ko-KR" altLang="en-US" sz="1600" b="0" i="0" u="none" strike="noStrike" dirty="0">
                        <a:solidFill>
                          <a:srgbClr val="2F2B20"/>
                        </a:solidFill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2F2B20"/>
                          </a:solidFill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VR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2F2B20"/>
                          </a:solidFill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기기를 이용하여 방향 전환</a:t>
                      </a:r>
                      <a:endParaRPr lang="ko-KR" altLang="en-US" sz="1600" b="0" i="0" u="none" strike="noStrike" dirty="0">
                        <a:solidFill>
                          <a:srgbClr val="2F2B20"/>
                        </a:solidFill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239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피트니스적 요소가 없다</a:t>
                      </a:r>
                      <a:r>
                        <a:rPr lang="en-US" altLang="ko-KR" sz="160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.</a:t>
                      </a:r>
                      <a:endParaRPr lang="ko-KR" altLang="en-US" sz="1600" b="0" i="0" u="none" strike="noStrike" dirty="0">
                        <a:solidFill>
                          <a:srgbClr val="2F2B20"/>
                        </a:solidFill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모터를 이용하여 언덕</a:t>
                      </a:r>
                      <a:r>
                        <a:rPr lang="ko-KR" altLang="en-US" sz="160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</a:t>
                      </a:r>
                      <a:r>
                        <a:rPr lang="ko-KR" altLang="en-US" sz="160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구현</a:t>
                      </a:r>
                      <a:endParaRPr lang="ko-KR" altLang="en-US" sz="1600" b="0" i="0" u="none" strike="noStrike" dirty="0">
                        <a:solidFill>
                          <a:srgbClr val="2F2B20"/>
                        </a:solidFill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683568" y="1268760"/>
            <a:ext cx="8643937" cy="508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2800" b="1" u="none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2.1 </a:t>
            </a:r>
            <a:r>
              <a:rPr lang="ko-KR" altLang="en-US" sz="2800" b="1" u="none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변경 이유</a:t>
            </a:r>
            <a:endParaRPr lang="ko-KR" altLang="en-US" sz="2000" b="1" u="none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683567" y="1829640"/>
            <a:ext cx="8643937" cy="899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1600" b="1" u="none" kern="0" dirty="0">
                <a:latin typeface="+mj-lt"/>
                <a:ea typeface="+mj-ea"/>
                <a:cs typeface="+mj-cs"/>
              </a:rPr>
              <a:t> </a:t>
            </a:r>
            <a:r>
              <a:rPr lang="en-US" altLang="ko-KR" b="1" u="none" kern="0" dirty="0">
                <a:latin typeface="+mj-lt"/>
                <a:ea typeface="+mj-ea"/>
                <a:cs typeface="+mj-cs"/>
              </a:rPr>
              <a:t>1 .  VR</a:t>
            </a:r>
            <a:r>
              <a:rPr lang="ko-KR" altLang="en-US" b="1" u="none" kern="0" dirty="0">
                <a:latin typeface="+mj-lt"/>
                <a:ea typeface="+mj-ea"/>
                <a:cs typeface="+mj-cs"/>
              </a:rPr>
              <a:t>기기와 </a:t>
            </a:r>
            <a:r>
              <a:rPr lang="en-US" altLang="ko-KR" b="1" u="none" kern="0" dirty="0">
                <a:latin typeface="+mj-lt"/>
                <a:ea typeface="+mj-ea"/>
                <a:cs typeface="+mj-cs"/>
              </a:rPr>
              <a:t>MCU</a:t>
            </a:r>
            <a:r>
              <a:rPr lang="ko-KR" altLang="en-US" b="1" u="none" kern="0" dirty="0">
                <a:latin typeface="+mj-lt"/>
                <a:ea typeface="+mj-ea"/>
                <a:cs typeface="+mj-cs"/>
              </a:rPr>
              <a:t>간 </a:t>
            </a:r>
            <a:r>
              <a:rPr lang="ko-KR" altLang="en-US" b="1" u="none" kern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더 빠른</a:t>
            </a:r>
            <a:r>
              <a:rPr lang="ko-KR" altLang="en-US" b="1" u="none" kern="0" dirty="0">
                <a:latin typeface="+mj-lt"/>
                <a:ea typeface="+mj-ea"/>
                <a:cs typeface="+mj-cs"/>
              </a:rPr>
              <a:t> 반응속도</a:t>
            </a:r>
            <a:endParaRPr lang="en-US" altLang="ko-KR" b="1" u="none" kern="0" dirty="0">
              <a:latin typeface="+mj-lt"/>
              <a:ea typeface="+mj-ea"/>
              <a:cs typeface="+mj-cs"/>
            </a:endParaRPr>
          </a:p>
          <a:p>
            <a:pPr>
              <a:defRPr/>
            </a:pPr>
            <a:r>
              <a:rPr lang="en-US" altLang="ko-KR" b="1" u="none" kern="0" dirty="0">
                <a:latin typeface="+mj-lt"/>
                <a:ea typeface="+mj-ea"/>
                <a:cs typeface="+mj-cs"/>
              </a:rPr>
              <a:t> 2 .  </a:t>
            </a:r>
            <a:r>
              <a:rPr lang="ko-KR" altLang="en-US" b="1" u="none" kern="0" dirty="0">
                <a:latin typeface="+mj-lt"/>
                <a:ea typeface="+mj-ea"/>
                <a:cs typeface="+mj-cs"/>
              </a:rPr>
              <a:t>그래픽 </a:t>
            </a:r>
            <a:r>
              <a:rPr lang="ko-KR" altLang="en-US" b="1" u="none" kern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향상</a:t>
            </a:r>
            <a:r>
              <a:rPr lang="ko-KR" altLang="en-US" b="1" u="none" kern="0" dirty="0">
                <a:latin typeface="+mj-lt"/>
                <a:ea typeface="+mj-ea"/>
                <a:cs typeface="+mj-cs"/>
              </a:rPr>
              <a:t> 및 용량에 대한 </a:t>
            </a:r>
            <a:r>
              <a:rPr lang="ko-KR" altLang="en-US" b="1" u="none" kern="0">
                <a:latin typeface="+mj-lt"/>
                <a:ea typeface="+mj-ea"/>
                <a:cs typeface="+mj-cs"/>
              </a:rPr>
              <a:t>제약 </a:t>
            </a:r>
            <a:r>
              <a:rPr lang="ko-KR" altLang="en-US" b="1" u="none" kern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無</a:t>
            </a:r>
            <a:endParaRPr lang="en-US" altLang="ko-KR" b="1" u="none" kern="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434975" y="285750"/>
            <a:ext cx="8208963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4000" b="1" u="none" dirty="0" smtClean="0"/>
              <a:t>VR </a:t>
            </a:r>
            <a:r>
              <a:rPr lang="ko-KR" altLang="en-US" sz="4000" b="1" u="none" dirty="0" smtClean="0"/>
              <a:t>자전거</a:t>
            </a:r>
            <a:endParaRPr lang="ko-KR" altLang="en-US" sz="4000" b="1" u="none" dirty="0"/>
          </a:p>
        </p:txBody>
      </p:sp>
    </p:spTree>
    <p:extLst>
      <p:ext uri="{BB962C8B-B14F-4D97-AF65-F5344CB8AC3E}">
        <p14:creationId xmlns:p14="http://schemas.microsoft.com/office/powerpoint/2010/main" val="40503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 dirty="0"/>
          </a:p>
        </p:txBody>
      </p:sp>
      <p:sp>
        <p:nvSpPr>
          <p:cNvPr id="5125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E54BD07-B6B5-4A5F-963D-6918FD301972}" type="slidenum">
              <a:rPr lang="en-US" altLang="ko-KR" smtClean="0">
                <a:latin typeface="굴림" charset="-127"/>
                <a:ea typeface="굴림" charset="-127"/>
              </a:rPr>
              <a:pPr/>
              <a:t>4</a:t>
            </a:fld>
            <a:endParaRPr lang="en-US" altLang="ko-KR" dirty="0">
              <a:latin typeface="굴림" charset="-127"/>
              <a:ea typeface="굴림" charset="-127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683568" y="1196752"/>
            <a:ext cx="8643937" cy="508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2800" b="1" u="none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2.3 </a:t>
            </a:r>
            <a:r>
              <a:rPr lang="ko-KR" altLang="en-US" sz="2800" b="1" u="none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목표</a:t>
            </a:r>
            <a:r>
              <a:rPr lang="en-US" altLang="ko-KR" sz="2000" b="1" u="none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endParaRPr lang="ko-KR" altLang="en-US" sz="2000" b="1" u="none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710283" y="1988840"/>
            <a:ext cx="8643937" cy="508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285750" indent="-285750">
              <a:buFontTx/>
              <a:buChar char="-"/>
              <a:defRPr/>
            </a:pPr>
            <a:r>
              <a:rPr lang="en-US" altLang="ko-KR" sz="1600" b="1" u="none" kern="0" dirty="0" smtClean="0">
                <a:latin typeface="+mj-lt"/>
                <a:ea typeface="+mj-ea"/>
                <a:cs typeface="+mj-cs"/>
              </a:rPr>
              <a:t>PC</a:t>
            </a:r>
            <a:r>
              <a:rPr lang="ko-KR" altLang="en-US" sz="1600" b="1" u="none" kern="0" dirty="0">
                <a:latin typeface="+mj-lt"/>
                <a:ea typeface="+mj-ea"/>
                <a:cs typeface="+mj-cs"/>
              </a:rPr>
              <a:t>기반 가상현실 자전거를 제작하여 실내운동시</a:t>
            </a:r>
            <a:r>
              <a:rPr lang="en-US" altLang="ko-KR" sz="1600" b="1" u="none" kern="0" dirty="0">
                <a:latin typeface="+mj-lt"/>
                <a:ea typeface="+mj-ea"/>
                <a:cs typeface="+mj-cs"/>
              </a:rPr>
              <a:t> </a:t>
            </a:r>
            <a:r>
              <a:rPr lang="ko-KR" altLang="en-US" sz="1600" b="1" u="none" kern="0" dirty="0">
                <a:latin typeface="+mj-lt"/>
                <a:ea typeface="+mj-ea"/>
                <a:cs typeface="+mj-cs"/>
              </a:rPr>
              <a:t>지루하지않게 한다</a:t>
            </a:r>
            <a:r>
              <a:rPr lang="en-US" altLang="ko-KR" sz="1600" b="1" u="none" kern="0" dirty="0" smtClean="0">
                <a:latin typeface="+mj-lt"/>
                <a:ea typeface="+mj-ea"/>
                <a:cs typeface="+mj-cs"/>
              </a:rPr>
              <a:t>.</a:t>
            </a:r>
          </a:p>
          <a:p>
            <a:pPr>
              <a:defRPr/>
            </a:pPr>
            <a:endParaRPr lang="en-US" altLang="ko-KR" sz="1600" b="1" u="none" kern="0" dirty="0" smtClean="0">
              <a:latin typeface="+mj-lt"/>
              <a:ea typeface="+mj-ea"/>
              <a:cs typeface="+mj-cs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1600" b="1" u="none" kern="0" dirty="0" smtClean="0">
                <a:latin typeface="+mj-lt"/>
                <a:ea typeface="+mj-ea"/>
                <a:cs typeface="+mj-cs"/>
              </a:rPr>
              <a:t>MCU</a:t>
            </a:r>
            <a:r>
              <a:rPr lang="ko-KR" altLang="en-US" sz="1600" b="1" u="none" kern="0" dirty="0" smtClean="0">
                <a:latin typeface="+mj-lt"/>
                <a:ea typeface="+mj-ea"/>
                <a:cs typeface="+mj-cs"/>
              </a:rPr>
              <a:t>를</a:t>
            </a:r>
            <a:r>
              <a:rPr lang="en-US" altLang="ko-KR" sz="1600" b="1" u="none" kern="0" dirty="0" smtClean="0">
                <a:latin typeface="+mj-lt"/>
                <a:ea typeface="+mj-ea"/>
                <a:cs typeface="+mj-cs"/>
              </a:rPr>
              <a:t> </a:t>
            </a:r>
            <a:r>
              <a:rPr lang="ko-KR" altLang="en-US" sz="1600" b="1" u="none" kern="0" dirty="0" smtClean="0">
                <a:latin typeface="+mj-lt"/>
                <a:ea typeface="+mj-ea"/>
                <a:cs typeface="+mj-cs"/>
              </a:rPr>
              <a:t>제작과 설계하고</a:t>
            </a:r>
            <a:r>
              <a:rPr lang="en-US" altLang="ko-KR" sz="1600" b="1" u="none" kern="0" dirty="0" smtClean="0">
                <a:latin typeface="+mj-lt"/>
                <a:ea typeface="+mj-ea"/>
                <a:cs typeface="+mj-cs"/>
              </a:rPr>
              <a:t>, 3D</a:t>
            </a:r>
            <a:r>
              <a:rPr lang="ko-KR" altLang="en-US" sz="1600" b="1" u="none" kern="0" dirty="0" smtClean="0">
                <a:latin typeface="+mj-lt"/>
                <a:ea typeface="+mj-ea"/>
                <a:cs typeface="+mj-cs"/>
              </a:rPr>
              <a:t>프로그램에 연동한다</a:t>
            </a:r>
            <a:r>
              <a:rPr lang="en-US" altLang="ko-KR" sz="1600" b="1" u="none" kern="0" dirty="0" smtClean="0">
                <a:latin typeface="+mj-lt"/>
                <a:ea typeface="+mj-ea"/>
                <a:cs typeface="+mj-cs"/>
              </a:rPr>
              <a:t>.</a:t>
            </a:r>
          </a:p>
          <a:p>
            <a:pPr>
              <a:defRPr/>
            </a:pPr>
            <a:endParaRPr lang="ko-KR" altLang="en-US" sz="1600" b="1" u="none" kern="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644352" y="2721718"/>
            <a:ext cx="8643937" cy="508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2800" b="1" u="none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2.4 </a:t>
            </a:r>
            <a:r>
              <a:rPr lang="ko-KR" altLang="en-US" sz="2800" b="1" u="none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작년과의 차이점</a:t>
            </a:r>
            <a:endParaRPr lang="ko-KR" altLang="en-US" sz="2000" b="1" u="none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047325"/>
              </p:ext>
            </p:extLst>
          </p:nvPr>
        </p:nvGraphicFramePr>
        <p:xfrm>
          <a:off x="755576" y="3429000"/>
          <a:ext cx="7744072" cy="21526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88432">
                  <a:extLst>
                    <a:ext uri="{9D8B030D-6E8A-4147-A177-3AD203B41FA5}">
                      <a16:colId xmlns="" xmlns:a16="http://schemas.microsoft.com/office/drawing/2014/main" val="727302826"/>
                    </a:ext>
                  </a:extLst>
                </a:gridCol>
                <a:gridCol w="3855640">
                  <a:extLst>
                    <a:ext uri="{9D8B030D-6E8A-4147-A177-3AD203B41FA5}">
                      <a16:colId xmlns="" xmlns:a16="http://schemas.microsoft.com/office/drawing/2014/main" val="2962298639"/>
                    </a:ext>
                  </a:extLst>
                </a:gridCol>
              </a:tblGrid>
              <a:tr h="807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VR</a:t>
                      </a:r>
                      <a:r>
                        <a:rPr lang="ko-KR" altLang="en-US" sz="2400" b="1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자전거 </a:t>
                      </a:r>
                      <a:r>
                        <a:rPr lang="en-US" altLang="ko-KR" sz="2400" b="1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ver.2016</a:t>
                      </a:r>
                      <a:endParaRPr lang="ko-KR" alt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VR</a:t>
                      </a:r>
                      <a:r>
                        <a:rPr lang="ko-KR" altLang="en-US" sz="2400" b="1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자전거 </a:t>
                      </a:r>
                      <a:r>
                        <a:rPr lang="en-US" altLang="ko-KR" sz="2400" b="1" u="none" strike="noStrike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ver.2017</a:t>
                      </a:r>
                      <a:endParaRPr lang="ko-KR" alt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82902703"/>
                  </a:ext>
                </a:extLst>
              </a:tr>
              <a:tr h="424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 err="1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모바일</a:t>
                      </a:r>
                      <a:r>
                        <a:rPr lang="ko-KR" altLang="en-US" sz="160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</a:t>
                      </a:r>
                      <a:r>
                        <a:rPr lang="en-US" altLang="ko-KR" sz="160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VR</a:t>
                      </a:r>
                      <a:r>
                        <a:rPr lang="ko-KR" altLang="en-US" sz="160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기기 이용</a:t>
                      </a:r>
                      <a:endParaRPr lang="ko-KR" altLang="en-US" sz="1600" b="0" i="0" u="none" strike="noStrike" dirty="0" smtClean="0">
                        <a:solidFill>
                          <a:srgbClr val="2F2B20"/>
                        </a:solidFill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 err="1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파이맥스</a:t>
                      </a:r>
                      <a:r>
                        <a:rPr lang="ko-KR" altLang="en-US" sz="160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</a:t>
                      </a:r>
                      <a:r>
                        <a:rPr lang="en-US" altLang="ko-KR" sz="160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(PC</a:t>
                      </a:r>
                      <a:r>
                        <a:rPr lang="ko-KR" altLang="en-US" sz="160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용 </a:t>
                      </a:r>
                      <a:r>
                        <a:rPr lang="en-US" altLang="ko-KR" sz="160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VR) </a:t>
                      </a:r>
                      <a:r>
                        <a:rPr lang="ko-KR" altLang="en-US" sz="160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이용</a:t>
                      </a:r>
                      <a:endParaRPr lang="ko-KR" altLang="en-US" sz="1600" b="0" i="0" u="none" strike="noStrike" dirty="0" smtClean="0">
                        <a:solidFill>
                          <a:srgbClr val="2F2B20"/>
                        </a:solidFill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73194939"/>
                  </a:ext>
                </a:extLst>
              </a:tr>
              <a:tr h="424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 err="1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모바일</a:t>
                      </a:r>
                      <a:r>
                        <a:rPr lang="ko-KR" altLang="en-US" sz="160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</a:t>
                      </a:r>
                      <a:r>
                        <a:rPr lang="ko-KR" altLang="en-US" sz="1600" u="none" strike="noStrike" dirty="0" err="1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블루투스</a:t>
                      </a:r>
                      <a:r>
                        <a:rPr lang="ko-KR" altLang="en-US" sz="160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통신</a:t>
                      </a:r>
                      <a:endParaRPr lang="ko-KR" altLang="en-US" sz="1600" b="0" i="0" u="none" strike="noStrike" dirty="0" smtClean="0">
                        <a:solidFill>
                          <a:srgbClr val="2F2B20"/>
                        </a:solidFill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PC</a:t>
                      </a:r>
                      <a:r>
                        <a:rPr lang="ko-KR" altLang="en-US" sz="160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와 </a:t>
                      </a:r>
                      <a:r>
                        <a:rPr lang="en-US" altLang="ko-KR" sz="160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VR</a:t>
                      </a:r>
                      <a:r>
                        <a:rPr lang="ko-KR" altLang="en-US" sz="160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기기간의 시리얼통신</a:t>
                      </a:r>
                      <a:endParaRPr lang="ko-KR" altLang="en-US" sz="1600" b="0" i="0" u="none" strike="noStrike" dirty="0" smtClean="0">
                        <a:solidFill>
                          <a:srgbClr val="2F2B20"/>
                        </a:solidFill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34055894"/>
                  </a:ext>
                </a:extLst>
              </a:tr>
              <a:tr h="4240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2F2B20"/>
                          </a:solidFill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변하지 않는 일정한 속도</a:t>
                      </a:r>
                      <a:endParaRPr lang="ko-KR" altLang="en-US" sz="1600" b="0" i="0" u="none" strike="noStrike" dirty="0">
                        <a:solidFill>
                          <a:srgbClr val="2F2B20"/>
                        </a:solidFill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2F2B20"/>
                          </a:solidFill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오르막길과 내리막길을 느낄 수 있게</a:t>
                      </a:r>
                      <a:endParaRPr lang="en-US" altLang="ko-KR" sz="1600" b="0" i="0" u="none" strike="noStrike" dirty="0" smtClean="0">
                        <a:solidFill>
                          <a:srgbClr val="2F2B20"/>
                        </a:solidFill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2F2B20"/>
                          </a:solidFill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피트니스적 요소 제공</a:t>
                      </a:r>
                      <a:endParaRPr lang="ko-KR" altLang="en-US" sz="1600" b="0" i="0" u="none" strike="noStrike" dirty="0">
                        <a:solidFill>
                          <a:srgbClr val="2F2B20"/>
                        </a:solidFill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15297286"/>
                  </a:ext>
                </a:extLst>
              </a:tr>
            </a:tbl>
          </a:graphicData>
        </a:graphic>
      </p:graphicFrame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34975" y="285750"/>
            <a:ext cx="8208963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4000" b="1" u="none" dirty="0" smtClean="0"/>
              <a:t>VR </a:t>
            </a:r>
            <a:r>
              <a:rPr lang="ko-KR" altLang="en-US" sz="4000" b="1" u="none" dirty="0" smtClean="0"/>
              <a:t>자전거</a:t>
            </a:r>
            <a:endParaRPr lang="ko-KR" altLang="en-US" sz="4000" b="1" u="non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6149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F01B22-F340-41DA-A89D-D371A674D7C2}" type="slidenum">
              <a:rPr lang="en-US" altLang="ko-KR" smtClean="0">
                <a:latin typeface="굴림" charset="-127"/>
                <a:ea typeface="굴림" charset="-127"/>
              </a:rPr>
              <a:pPr/>
              <a:t>5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51520" y="228600"/>
            <a:ext cx="8208963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4000" b="1" u="none" dirty="0" smtClean="0"/>
              <a:t>VR </a:t>
            </a:r>
            <a:r>
              <a:rPr lang="ko-KR" altLang="en-US" sz="4000" b="1" u="none" dirty="0" smtClean="0"/>
              <a:t>자전거</a:t>
            </a:r>
            <a:endParaRPr lang="ko-KR" altLang="en-US" sz="4000" b="1" u="none" dirty="0"/>
          </a:p>
        </p:txBody>
      </p:sp>
      <p:sp>
        <p:nvSpPr>
          <p:cNvPr id="11" name="TextBox 28"/>
          <p:cNvSpPr txBox="1">
            <a:spLocks noChangeArrowheads="1"/>
          </p:cNvSpPr>
          <p:nvPr/>
        </p:nvSpPr>
        <p:spPr bwMode="auto">
          <a:xfrm>
            <a:off x="4940461" y="2348880"/>
            <a:ext cx="4229418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400" b="1" u="none" dirty="0" smtClean="0"/>
              <a:t>1.</a:t>
            </a:r>
            <a:r>
              <a:rPr lang="ko-KR" altLang="en-US" sz="1400" b="1" u="none" dirty="0" smtClean="0"/>
              <a:t>자전거 페달을 밟으며 운행</a:t>
            </a:r>
            <a:r>
              <a:rPr lang="en-US" altLang="ko-KR" sz="1400" b="1" u="none" dirty="0" smtClean="0"/>
              <a:t>-&gt;</a:t>
            </a:r>
            <a:r>
              <a:rPr lang="ko-KR" altLang="en-US" sz="1400" b="1" u="none" dirty="0" smtClean="0"/>
              <a:t>롤러만 회전</a:t>
            </a:r>
            <a:r>
              <a:rPr lang="en-US" altLang="ko-KR" sz="1400" b="1" u="none" dirty="0" smtClean="0"/>
              <a:t>(</a:t>
            </a:r>
            <a:r>
              <a:rPr lang="ko-KR" altLang="en-US" sz="1400" b="1" u="none" dirty="0" err="1" smtClean="0"/>
              <a:t>무부하</a:t>
            </a:r>
            <a:r>
              <a:rPr lang="en-US" altLang="ko-KR" sz="1400" b="1" u="none" dirty="0" smtClean="0"/>
              <a:t>)</a:t>
            </a:r>
          </a:p>
          <a:p>
            <a:r>
              <a:rPr lang="en-US" altLang="ko-KR" sz="1400" b="1" u="none" dirty="0" smtClean="0"/>
              <a:t>2. </a:t>
            </a:r>
            <a:r>
              <a:rPr lang="ko-KR" altLang="en-US" sz="1400" b="1" u="none" dirty="0" smtClean="0"/>
              <a:t>언덕이 나오면 모터 구동</a:t>
            </a:r>
            <a:endParaRPr lang="en-US" altLang="ko-KR" sz="1400" b="1" u="none" dirty="0"/>
          </a:p>
          <a:p>
            <a:r>
              <a:rPr lang="en-US" altLang="ko-KR" sz="1400" b="1" u="none" dirty="0" smtClean="0"/>
              <a:t>3. </a:t>
            </a:r>
            <a:r>
              <a:rPr lang="ko-KR" altLang="en-US" sz="1400" b="1" u="none" dirty="0" err="1" smtClean="0"/>
              <a:t>모터축에</a:t>
            </a:r>
            <a:r>
              <a:rPr lang="ko-KR" altLang="en-US" sz="1400" b="1" u="none" dirty="0" smtClean="0"/>
              <a:t> 연결된 </a:t>
            </a:r>
            <a:r>
              <a:rPr lang="ko-KR" altLang="en-US" sz="1400" b="1" u="none" dirty="0" err="1" smtClean="0"/>
              <a:t>스프라켓</a:t>
            </a:r>
            <a:r>
              <a:rPr lang="ko-KR" altLang="en-US" sz="1400" b="1" u="none" dirty="0" smtClean="0"/>
              <a:t> 이 돌아가면서 </a:t>
            </a:r>
            <a:r>
              <a:rPr lang="ko-KR" altLang="en-US" sz="1400" b="1" u="none" dirty="0" err="1" smtClean="0"/>
              <a:t>샤프트</a:t>
            </a:r>
            <a:r>
              <a:rPr lang="ko-KR" altLang="en-US" sz="1400" b="1" u="none" dirty="0" smtClean="0"/>
              <a:t> 회전</a:t>
            </a:r>
            <a:endParaRPr lang="en-US" altLang="ko-KR" sz="1400" b="1" u="none" dirty="0"/>
          </a:p>
          <a:p>
            <a:r>
              <a:rPr lang="en-US" altLang="ko-KR" sz="1400" b="1" u="none" dirty="0" smtClean="0"/>
              <a:t>4. </a:t>
            </a:r>
            <a:r>
              <a:rPr lang="ko-KR" altLang="en-US" sz="1400" b="1" u="none" dirty="0" err="1" smtClean="0"/>
              <a:t>샤프트</a:t>
            </a:r>
            <a:r>
              <a:rPr lang="ko-KR" altLang="en-US" sz="1400" b="1" u="none" dirty="0" smtClean="0"/>
              <a:t> 가 회전하며 너트가 전진하며 스프링이 브레이크 패드를 압축시키며 부하 공급</a:t>
            </a:r>
            <a:endParaRPr lang="en-US" altLang="ko-KR" sz="1400" b="1" u="none" dirty="0" smtClean="0"/>
          </a:p>
          <a:p>
            <a:r>
              <a:rPr lang="en-US" altLang="ko-KR" sz="1400" b="1" u="none" dirty="0"/>
              <a:t>5</a:t>
            </a:r>
            <a:r>
              <a:rPr lang="en-US" altLang="ko-KR" sz="1400" b="1" u="none" dirty="0" smtClean="0"/>
              <a:t>. </a:t>
            </a:r>
            <a:r>
              <a:rPr lang="ko-KR" altLang="en-US" sz="1400" b="1" u="none" dirty="0" smtClean="0"/>
              <a:t>평지가 나오면 모터를 역회전</a:t>
            </a:r>
            <a:r>
              <a:rPr lang="en-US" altLang="ko-KR" sz="1400" b="1" u="none" dirty="0" smtClean="0"/>
              <a:t>, </a:t>
            </a:r>
            <a:r>
              <a:rPr lang="ko-KR" altLang="en-US" sz="1400" b="1" u="none" dirty="0" smtClean="0"/>
              <a:t>스프링을 원위치 시켜 롤러를 </a:t>
            </a:r>
            <a:r>
              <a:rPr lang="ko-KR" altLang="en-US" sz="1400" b="1" u="none" dirty="0" err="1" smtClean="0"/>
              <a:t>무부하</a:t>
            </a:r>
            <a:r>
              <a:rPr lang="ko-KR" altLang="en-US" sz="1400" b="1" u="none" dirty="0" smtClean="0"/>
              <a:t> 상태로 변경</a:t>
            </a:r>
            <a:endParaRPr lang="en-US" altLang="ko-KR" sz="1400" b="1" u="none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99220"/>
            <a:ext cx="4227062" cy="15121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811388"/>
            <a:ext cx="2196405" cy="15537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47" y="2733847"/>
            <a:ext cx="2035875" cy="1656183"/>
          </a:xfrm>
          <a:prstGeom prst="rect">
            <a:avLst/>
          </a:prstGeom>
        </p:spPr>
      </p:pic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809571" y="1269491"/>
            <a:ext cx="4431518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800" b="1" u="none" dirty="0" smtClean="0"/>
              <a:t>하드웨어설계 </a:t>
            </a:r>
            <a:r>
              <a:rPr lang="en-US" altLang="ko-KR" sz="2800" b="1" u="none" dirty="0" smtClean="0"/>
              <a:t>(</a:t>
            </a:r>
            <a:r>
              <a:rPr lang="ko-KR" altLang="en-US" sz="2800" b="1" u="none" dirty="0" smtClean="0"/>
              <a:t>제작 예정</a:t>
            </a:r>
            <a:r>
              <a:rPr lang="en-US" altLang="ko-KR" sz="2800" b="1" u="none" dirty="0" smtClean="0"/>
              <a:t>)</a:t>
            </a:r>
            <a:endParaRPr lang="ko-KR" altLang="en-US" sz="2800" b="1" u="none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15" y="4277086"/>
            <a:ext cx="4229607" cy="236000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2740" y="5468397"/>
            <a:ext cx="1294348" cy="82175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0461" y="4286941"/>
            <a:ext cx="2661008" cy="214886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1603" y="4115220"/>
            <a:ext cx="1496619" cy="136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46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72006" y="1234282"/>
            <a:ext cx="5616624" cy="418531"/>
          </a:xfrm>
          <a:solidFill>
            <a:schemeClr val="bg1"/>
          </a:solidFill>
        </p:spPr>
        <p:txBody>
          <a:bodyPr/>
          <a:lstStyle/>
          <a:p>
            <a:pPr algn="l" eaLnBrk="1" hangingPunct="1"/>
            <a:r>
              <a:rPr lang="en-US" altLang="ko-KR" dirty="0"/>
              <a:t> </a:t>
            </a:r>
            <a:r>
              <a:rPr lang="en-US" altLang="ko-KR" sz="2800" dirty="0"/>
              <a:t>3</a:t>
            </a:r>
            <a:r>
              <a:rPr lang="en-US" altLang="ko-KR" sz="2800" dirty="0" smtClean="0"/>
              <a:t>. </a:t>
            </a:r>
            <a:r>
              <a:rPr lang="ko-KR" altLang="en-US" sz="2800" dirty="0"/>
              <a:t>주요 실적</a:t>
            </a:r>
          </a:p>
        </p:txBody>
      </p:sp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8196" name="TextBox 28"/>
          <p:cNvSpPr txBox="1">
            <a:spLocks noChangeArrowheads="1"/>
          </p:cNvSpPr>
          <p:nvPr/>
        </p:nvSpPr>
        <p:spPr bwMode="auto">
          <a:xfrm>
            <a:off x="569667" y="1661851"/>
            <a:ext cx="366065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u="none" dirty="0" smtClean="0"/>
              <a:t>PC – MCU - VR</a:t>
            </a:r>
            <a:r>
              <a:rPr lang="ko-KR" altLang="en-US" u="none" dirty="0" smtClean="0"/>
              <a:t>기기간 연동 성공</a:t>
            </a:r>
            <a:endParaRPr lang="ko-KR" altLang="en-US" u="none" dirty="0"/>
          </a:p>
        </p:txBody>
      </p:sp>
      <p:sp>
        <p:nvSpPr>
          <p:cNvPr id="8197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F610968-0000-406E-959D-B6D485B383E7}" type="slidenum">
              <a:rPr lang="en-US" altLang="ko-KR" smtClean="0">
                <a:latin typeface="굴림" charset="-127"/>
                <a:ea typeface="굴림" charset="-127"/>
              </a:rPr>
              <a:pPr/>
              <a:t>6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pic>
        <p:nvPicPr>
          <p:cNvPr id="2" name="푸쉬버튼 시점 변경 민병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331981" y="2370541"/>
            <a:ext cx="4333683" cy="3858314"/>
          </a:xfrm>
          <a:prstGeom prst="rect">
            <a:avLst/>
          </a:prstGeom>
        </p:spPr>
      </p:pic>
      <p:sp>
        <p:nvSpPr>
          <p:cNvPr id="8" name="TextBox 28"/>
          <p:cNvSpPr txBox="1">
            <a:spLocks noChangeArrowheads="1"/>
          </p:cNvSpPr>
          <p:nvPr/>
        </p:nvSpPr>
        <p:spPr bwMode="auto">
          <a:xfrm>
            <a:off x="4450404" y="1618559"/>
            <a:ext cx="4464496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u="none" dirty="0" err="1" smtClean="0"/>
              <a:t>홀센서를</a:t>
            </a:r>
            <a:r>
              <a:rPr lang="ko-KR" altLang="en-US" u="none" dirty="0" smtClean="0"/>
              <a:t> 이용하여 가상 </a:t>
            </a:r>
            <a:r>
              <a:rPr lang="ko-KR" altLang="en-US" u="none" dirty="0" err="1" smtClean="0"/>
              <a:t>현실속</a:t>
            </a:r>
            <a:r>
              <a:rPr lang="ko-KR" altLang="en-US" u="none" dirty="0" smtClean="0"/>
              <a:t> 전진 성공</a:t>
            </a:r>
            <a:endParaRPr lang="ko-KR" altLang="en-US" u="none" dirty="0"/>
          </a:p>
        </p:txBody>
      </p:sp>
      <p:pic>
        <p:nvPicPr>
          <p:cNvPr id="9" name="KakaoTalk_Video_20170327_1247_23_12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44008" y="2132855"/>
            <a:ext cx="4213053" cy="4333684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34975" y="285750"/>
            <a:ext cx="8208963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4000" b="1" u="none" dirty="0" smtClean="0"/>
              <a:t>VR </a:t>
            </a:r>
            <a:r>
              <a:rPr lang="ko-KR" altLang="en-US" sz="4000" b="1" u="none" dirty="0" smtClean="0"/>
              <a:t>자전거</a:t>
            </a:r>
            <a:endParaRPr lang="ko-KR" altLang="en-US" sz="4000" b="1" u="non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72006" y="1234282"/>
            <a:ext cx="5616624" cy="418531"/>
          </a:xfrm>
          <a:solidFill>
            <a:schemeClr val="bg1"/>
          </a:solidFill>
        </p:spPr>
        <p:txBody>
          <a:bodyPr/>
          <a:lstStyle/>
          <a:p>
            <a:pPr algn="l" eaLnBrk="1" hangingPunct="1"/>
            <a:r>
              <a:rPr lang="en-US" altLang="ko-KR" dirty="0"/>
              <a:t> </a:t>
            </a:r>
            <a:r>
              <a:rPr lang="en-US" altLang="ko-KR" sz="2800" dirty="0"/>
              <a:t>3</a:t>
            </a:r>
            <a:r>
              <a:rPr lang="en-US" altLang="ko-KR" sz="2800" dirty="0" smtClean="0"/>
              <a:t>. </a:t>
            </a:r>
            <a:r>
              <a:rPr lang="ko-KR" altLang="en-US" sz="2800" dirty="0"/>
              <a:t>주요 실적</a:t>
            </a:r>
          </a:p>
        </p:txBody>
      </p:sp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8197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F610968-0000-406E-959D-B6D485B383E7}" type="slidenum">
              <a:rPr lang="en-US" altLang="ko-KR" smtClean="0">
                <a:latin typeface="굴림" charset="-127"/>
                <a:ea typeface="굴림" charset="-127"/>
              </a:rPr>
              <a:pPr/>
              <a:t>7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34975" y="285750"/>
            <a:ext cx="8208963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4000" b="1" u="none" dirty="0" smtClean="0"/>
              <a:t>VR </a:t>
            </a:r>
            <a:r>
              <a:rPr lang="ko-KR" altLang="en-US" sz="4000" b="1" u="none" dirty="0" smtClean="0"/>
              <a:t>자전거</a:t>
            </a:r>
            <a:endParaRPr lang="ko-KR" altLang="en-US" sz="4000" b="1" u="none" dirty="0"/>
          </a:p>
        </p:txBody>
      </p:sp>
      <p:sp>
        <p:nvSpPr>
          <p:cNvPr id="10" name="TextBox 28"/>
          <p:cNvSpPr txBox="1">
            <a:spLocks noChangeArrowheads="1"/>
          </p:cNvSpPr>
          <p:nvPr/>
        </p:nvSpPr>
        <p:spPr bwMode="auto">
          <a:xfrm>
            <a:off x="827584" y="1915969"/>
            <a:ext cx="63075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u="none" dirty="0" smtClean="0"/>
              <a:t>자체 </a:t>
            </a:r>
            <a:r>
              <a:rPr lang="ko-KR" altLang="en-US" u="none" dirty="0" err="1" smtClean="0"/>
              <a:t>맵</a:t>
            </a:r>
            <a:r>
              <a:rPr lang="ko-KR" altLang="en-US" u="none" dirty="0" smtClean="0"/>
              <a:t> 제작 </a:t>
            </a:r>
            <a:r>
              <a:rPr lang="en-US" altLang="ko-KR" u="none" dirty="0" smtClean="0"/>
              <a:t>( </a:t>
            </a:r>
            <a:r>
              <a:rPr lang="ko-KR" altLang="en-US" u="none" dirty="0" err="1" smtClean="0"/>
              <a:t>진행중</a:t>
            </a:r>
            <a:r>
              <a:rPr lang="ko-KR" altLang="en-US" u="none" dirty="0" smtClean="0"/>
              <a:t> </a:t>
            </a:r>
            <a:r>
              <a:rPr lang="en-US" altLang="ko-KR" u="none" dirty="0" smtClean="0"/>
              <a:t>)</a:t>
            </a:r>
            <a:endParaRPr lang="ko-KR" altLang="en-US" u="none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52674"/>
            <a:ext cx="3744416" cy="23004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653135"/>
            <a:ext cx="3744416" cy="15121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329" y="2353588"/>
            <a:ext cx="3874103" cy="38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12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96752"/>
            <a:ext cx="6451600" cy="687387"/>
          </a:xfrm>
          <a:solidFill>
            <a:schemeClr val="bg1"/>
          </a:solidFill>
        </p:spPr>
        <p:txBody>
          <a:bodyPr/>
          <a:lstStyle/>
          <a:p>
            <a:pPr algn="l" eaLnBrk="1" hangingPunct="1"/>
            <a:r>
              <a:rPr lang="en-US" altLang="ko-KR" dirty="0"/>
              <a:t> </a:t>
            </a:r>
            <a:r>
              <a:rPr lang="en-US" altLang="ko-KR" sz="2800" dirty="0"/>
              <a:t>3</a:t>
            </a:r>
            <a:r>
              <a:rPr lang="en-US" altLang="ko-KR" sz="2800" dirty="0" smtClean="0"/>
              <a:t>. </a:t>
            </a:r>
            <a:r>
              <a:rPr lang="ko-KR" altLang="en-US" sz="2800" dirty="0"/>
              <a:t>주요 실적</a:t>
            </a:r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7173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71497DE-F34A-488A-9111-A94CA221652B}" type="slidenum">
              <a:rPr lang="en-US" altLang="ko-KR" smtClean="0">
                <a:latin typeface="굴림" charset="-127"/>
                <a:ea typeface="굴림" charset="-127"/>
              </a:rPr>
              <a:pPr/>
              <a:t>8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6" name="TextBox 28"/>
          <p:cNvSpPr txBox="1">
            <a:spLocks noChangeArrowheads="1"/>
          </p:cNvSpPr>
          <p:nvPr/>
        </p:nvSpPr>
        <p:spPr bwMode="auto">
          <a:xfrm>
            <a:off x="827584" y="1915969"/>
            <a:ext cx="63075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u="none" dirty="0" smtClean="0"/>
              <a:t>유니티 맵과 연동하여 맵상에서 홀센서 값 변화에 따라 </a:t>
            </a:r>
            <a:r>
              <a:rPr lang="ko-KR" altLang="en-US" u="none" dirty="0" smtClean="0"/>
              <a:t>이동</a:t>
            </a:r>
            <a:endParaRPr lang="ko-KR" altLang="en-US" u="none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34975" y="285750"/>
            <a:ext cx="8208963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4000" b="1" u="none" dirty="0" smtClean="0"/>
              <a:t>VR </a:t>
            </a:r>
            <a:r>
              <a:rPr lang="ko-KR" altLang="en-US" sz="4000" b="1" u="none" dirty="0" smtClean="0"/>
              <a:t>자전거</a:t>
            </a:r>
            <a:endParaRPr lang="ko-KR" altLang="en-US" sz="4000" b="1" u="none" dirty="0"/>
          </a:p>
        </p:txBody>
      </p:sp>
      <p:pic>
        <p:nvPicPr>
          <p:cNvPr id="3" name="KakaoTalk_Video_20170402_1646_29_3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2538679" y="1968584"/>
            <a:ext cx="4069802" cy="48997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6" name="오른쪽 화살표 19"/>
          <p:cNvSpPr>
            <a:spLocks noChangeArrowheads="1"/>
          </p:cNvSpPr>
          <p:nvPr/>
        </p:nvSpPr>
        <p:spPr bwMode="auto">
          <a:xfrm>
            <a:off x="3633643" y="2543268"/>
            <a:ext cx="1500188" cy="214313"/>
          </a:xfrm>
          <a:prstGeom prst="rightArrow">
            <a:avLst>
              <a:gd name="adj1" fmla="val 50000"/>
              <a:gd name="adj2" fmla="val 5000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734818"/>
              </p:ext>
            </p:extLst>
          </p:nvPr>
        </p:nvGraphicFramePr>
        <p:xfrm>
          <a:off x="445075" y="1826349"/>
          <a:ext cx="8375396" cy="38222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66813">
                  <a:extLst>
                    <a:ext uri="{9D8B030D-6E8A-4147-A177-3AD203B41FA5}">
                      <a16:colId xmlns="" xmlns:a16="http://schemas.microsoft.com/office/drawing/2014/main" val="2392047562"/>
                    </a:ext>
                  </a:extLst>
                </a:gridCol>
                <a:gridCol w="624850">
                  <a:extLst>
                    <a:ext uri="{9D8B030D-6E8A-4147-A177-3AD203B41FA5}">
                      <a16:colId xmlns="" xmlns:a16="http://schemas.microsoft.com/office/drawing/2014/main" val="1866900751"/>
                    </a:ext>
                  </a:extLst>
                </a:gridCol>
                <a:gridCol w="624850">
                  <a:extLst>
                    <a:ext uri="{9D8B030D-6E8A-4147-A177-3AD203B41FA5}">
                      <a16:colId xmlns="" xmlns:a16="http://schemas.microsoft.com/office/drawing/2014/main" val="1298258260"/>
                    </a:ext>
                  </a:extLst>
                </a:gridCol>
                <a:gridCol w="624850">
                  <a:extLst>
                    <a:ext uri="{9D8B030D-6E8A-4147-A177-3AD203B41FA5}">
                      <a16:colId xmlns="" xmlns:a16="http://schemas.microsoft.com/office/drawing/2014/main" val="2236852231"/>
                    </a:ext>
                  </a:extLst>
                </a:gridCol>
                <a:gridCol w="624850">
                  <a:extLst>
                    <a:ext uri="{9D8B030D-6E8A-4147-A177-3AD203B41FA5}">
                      <a16:colId xmlns="" xmlns:a16="http://schemas.microsoft.com/office/drawing/2014/main" val="3645650036"/>
                    </a:ext>
                  </a:extLst>
                </a:gridCol>
                <a:gridCol w="624850">
                  <a:extLst>
                    <a:ext uri="{9D8B030D-6E8A-4147-A177-3AD203B41FA5}">
                      <a16:colId xmlns="" xmlns:a16="http://schemas.microsoft.com/office/drawing/2014/main" val="2138944835"/>
                    </a:ext>
                  </a:extLst>
                </a:gridCol>
                <a:gridCol w="624850">
                  <a:extLst>
                    <a:ext uri="{9D8B030D-6E8A-4147-A177-3AD203B41FA5}">
                      <a16:colId xmlns="" xmlns:a16="http://schemas.microsoft.com/office/drawing/2014/main" val="3863143958"/>
                    </a:ext>
                  </a:extLst>
                </a:gridCol>
                <a:gridCol w="648883">
                  <a:extLst>
                    <a:ext uri="{9D8B030D-6E8A-4147-A177-3AD203B41FA5}">
                      <a16:colId xmlns="" xmlns:a16="http://schemas.microsoft.com/office/drawing/2014/main" val="2373454389"/>
                    </a:ext>
                  </a:extLst>
                </a:gridCol>
                <a:gridCol w="648883">
                  <a:extLst>
                    <a:ext uri="{9D8B030D-6E8A-4147-A177-3AD203B41FA5}">
                      <a16:colId xmlns="" xmlns:a16="http://schemas.microsoft.com/office/drawing/2014/main" val="1033704271"/>
                    </a:ext>
                  </a:extLst>
                </a:gridCol>
                <a:gridCol w="1261717">
                  <a:extLst>
                    <a:ext uri="{9D8B030D-6E8A-4147-A177-3AD203B41FA5}">
                      <a16:colId xmlns="" xmlns:a16="http://schemas.microsoft.com/office/drawing/2014/main" val="1138463621"/>
                    </a:ext>
                  </a:extLst>
                </a:gridCol>
              </a:tblGrid>
              <a:tr h="4777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r>
                        <a:rPr lang="ko-KR" altLang="en-US" sz="1200" u="none" strike="noStrike" dirty="0">
                          <a:effectLst/>
                        </a:rPr>
                        <a:t>월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r>
                        <a:rPr lang="ko-KR" altLang="en-US" sz="1200" u="none" strike="noStrike">
                          <a:effectLst/>
                        </a:rPr>
                        <a:t>월</a:t>
                      </a:r>
                      <a:endParaRPr lang="ko-KR" altLang="en-US" sz="12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</a:t>
                      </a:r>
                      <a:r>
                        <a:rPr lang="ko-KR" altLang="en-US" sz="1200" u="none" strike="noStrike">
                          <a:effectLst/>
                        </a:rPr>
                        <a:t>월</a:t>
                      </a:r>
                      <a:endParaRPr lang="ko-KR" altLang="en-US" sz="12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4</a:t>
                      </a:r>
                      <a:r>
                        <a:rPr lang="ko-KR" altLang="en-US" sz="1200" u="none" strike="noStrike">
                          <a:effectLst/>
                        </a:rPr>
                        <a:t>월</a:t>
                      </a:r>
                      <a:endParaRPr lang="ko-KR" altLang="en-US" sz="12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5</a:t>
                      </a:r>
                      <a:r>
                        <a:rPr lang="ko-KR" altLang="en-US" sz="1200" u="none" strike="noStrike">
                          <a:effectLst/>
                        </a:rPr>
                        <a:t>월</a:t>
                      </a:r>
                      <a:endParaRPr lang="ko-KR" altLang="en-US" sz="12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6</a:t>
                      </a:r>
                      <a:r>
                        <a:rPr lang="ko-KR" altLang="en-US" sz="1200" u="none" strike="noStrike">
                          <a:effectLst/>
                        </a:rPr>
                        <a:t>월</a:t>
                      </a:r>
                      <a:endParaRPr lang="ko-KR" altLang="en-US" sz="12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7</a:t>
                      </a:r>
                      <a:r>
                        <a:rPr lang="ko-KR" altLang="en-US" sz="1200" u="none" strike="noStrike">
                          <a:effectLst/>
                        </a:rPr>
                        <a:t>월</a:t>
                      </a:r>
                      <a:endParaRPr lang="ko-KR" altLang="en-US" sz="12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8</a:t>
                      </a:r>
                      <a:r>
                        <a:rPr lang="ko-KR" altLang="en-US" sz="1200" u="none" strike="noStrike">
                          <a:effectLst/>
                        </a:rPr>
                        <a:t>월</a:t>
                      </a:r>
                      <a:endParaRPr lang="ko-KR" altLang="en-US" sz="12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담당자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74908085"/>
                  </a:ext>
                </a:extLst>
              </a:tr>
              <a:tr h="4777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Unity 3D </a:t>
                      </a:r>
                      <a:r>
                        <a:rPr lang="ko-KR" altLang="en-US" sz="1200" u="none" strike="noStrike" dirty="0">
                          <a:effectLst/>
                        </a:rPr>
                        <a:t>이용 </a:t>
                      </a:r>
                      <a:r>
                        <a:rPr lang="en-US" altLang="ko-KR" sz="1200" u="none" strike="noStrike" dirty="0">
                          <a:effectLst/>
                        </a:rPr>
                        <a:t>VR</a:t>
                      </a:r>
                      <a:r>
                        <a:rPr lang="ko-KR" altLang="en-US" sz="1200" u="none" strike="noStrike" dirty="0">
                          <a:effectLst/>
                        </a:rPr>
                        <a:t>용 </a:t>
                      </a:r>
                      <a:r>
                        <a:rPr lang="ko-KR" altLang="en-US" sz="1200" u="none" strike="noStrike" dirty="0" err="1">
                          <a:effectLst/>
                        </a:rPr>
                        <a:t>맵제작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2F2B2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조원 전체</a:t>
                      </a:r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295855"/>
                  </a:ext>
                </a:extLst>
              </a:tr>
              <a:tr h="4777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smtClean="0">
                          <a:effectLst/>
                        </a:rPr>
                        <a:t>VR</a:t>
                      </a:r>
                      <a:r>
                        <a:rPr lang="ko-KR" altLang="en-US" sz="1200" u="none" strike="noStrike" dirty="0" smtClean="0">
                          <a:effectLst/>
                        </a:rPr>
                        <a:t>기기와 </a:t>
                      </a:r>
                      <a:r>
                        <a:rPr lang="ko-KR" altLang="en-US" sz="1200" u="none" strike="noStrike" dirty="0" err="1">
                          <a:effectLst/>
                        </a:rPr>
                        <a:t>제작한맵</a:t>
                      </a:r>
                      <a:r>
                        <a:rPr lang="ko-KR" altLang="en-US" sz="1200" u="none" strike="noStrike" dirty="0">
                          <a:effectLst/>
                        </a:rPr>
                        <a:t> 연동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 강동원</a:t>
                      </a:r>
                      <a:r>
                        <a:rPr lang="en-US" altLang="ko-KR" sz="1200" u="none" strike="noStrike" dirty="0">
                          <a:effectLst/>
                        </a:rPr>
                        <a:t>, </a:t>
                      </a:r>
                      <a:r>
                        <a:rPr lang="ko-KR" altLang="en-US" sz="1200" u="none" strike="noStrike" dirty="0" err="1">
                          <a:effectLst/>
                        </a:rPr>
                        <a:t>김우찬</a:t>
                      </a:r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92977399"/>
                  </a:ext>
                </a:extLst>
              </a:tr>
              <a:tr h="4777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Test </a:t>
                      </a:r>
                      <a:r>
                        <a:rPr lang="ko-KR" altLang="en-US" sz="1200" u="none" strike="noStrike" dirty="0" smtClean="0">
                          <a:effectLst/>
                        </a:rPr>
                        <a:t>보드</a:t>
                      </a:r>
                      <a:r>
                        <a:rPr lang="en-US" altLang="ko-KR" sz="1200" u="none" strike="noStrike" dirty="0" smtClean="0">
                          <a:effectLst/>
                        </a:rPr>
                        <a:t>,</a:t>
                      </a:r>
                      <a:r>
                        <a:rPr lang="ko-KR" altLang="en-US" sz="1200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200" u="none" strike="noStrike" dirty="0" smtClean="0">
                          <a:effectLst/>
                        </a:rPr>
                        <a:t>Unity3D, VR</a:t>
                      </a:r>
                      <a:r>
                        <a:rPr lang="ko-KR" altLang="en-US" sz="1200" u="none" strike="noStrike" dirty="0" smtClean="0">
                          <a:effectLst/>
                        </a:rPr>
                        <a:t>기기</a:t>
                      </a:r>
                      <a:r>
                        <a:rPr lang="en-US" altLang="ko-KR" sz="1200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</a:rPr>
                        <a:t>연동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박진형</a:t>
                      </a:r>
                      <a:r>
                        <a:rPr lang="en-US" altLang="ko-KR" sz="1200" u="none" strike="noStrike" dirty="0">
                          <a:effectLst/>
                        </a:rPr>
                        <a:t>, </a:t>
                      </a:r>
                      <a:r>
                        <a:rPr lang="ko-KR" altLang="en-US" sz="1200" u="none" strike="noStrike" dirty="0" err="1">
                          <a:effectLst/>
                        </a:rPr>
                        <a:t>민병진</a:t>
                      </a:r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98512221"/>
                  </a:ext>
                </a:extLst>
              </a:tr>
              <a:tr h="4777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피트니스 기능 추가 및 </a:t>
                      </a:r>
                      <a:r>
                        <a:rPr lang="ko-KR" altLang="en-US" sz="1200" u="none" strike="noStrike" dirty="0" smtClean="0">
                          <a:effectLst/>
                        </a:rPr>
                        <a:t>보완</a:t>
                      </a:r>
                      <a:r>
                        <a:rPr lang="en-US" altLang="ko-KR" sz="1200" u="none" strike="noStrike" dirty="0" smtClean="0">
                          <a:effectLst/>
                        </a:rPr>
                        <a:t>,</a:t>
                      </a:r>
                      <a:r>
                        <a:rPr lang="ko-KR" altLang="en-US" sz="1200" u="none" strike="noStrike" smtClean="0">
                          <a:effectLst/>
                        </a:rPr>
                        <a:t>하드웨어 설계 및 </a:t>
                      </a:r>
                      <a:r>
                        <a:rPr lang="ko-KR" altLang="en-US" sz="1200" u="none" strike="noStrike" dirty="0" smtClean="0">
                          <a:effectLst/>
                        </a:rPr>
                        <a:t>제작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조원 전체</a:t>
                      </a:r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48685033"/>
                  </a:ext>
                </a:extLst>
              </a:tr>
              <a:tr h="4777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제작 보드 </a:t>
                      </a:r>
                      <a:r>
                        <a:rPr lang="en-US" sz="1200" u="none" strike="noStrike" dirty="0">
                          <a:effectLst/>
                        </a:rPr>
                        <a:t>Mega128</a:t>
                      </a:r>
                      <a:r>
                        <a:rPr lang="ko-KR" altLang="en-US" sz="1200" u="none" strike="noStrike" dirty="0">
                          <a:effectLst/>
                        </a:rPr>
                        <a:t>로 변경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effectLst/>
                        </a:rPr>
                        <a:t>김우찬</a:t>
                      </a:r>
                      <a:r>
                        <a:rPr lang="en-US" altLang="ko-KR" sz="1200" u="none" strike="noStrike" dirty="0">
                          <a:effectLst/>
                        </a:rPr>
                        <a:t>, </a:t>
                      </a:r>
                      <a:r>
                        <a:rPr lang="ko-KR" altLang="en-US" sz="1200" u="none" strike="noStrike" dirty="0">
                          <a:effectLst/>
                        </a:rPr>
                        <a:t>강동원</a:t>
                      </a:r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96067858"/>
                  </a:ext>
                </a:extLst>
              </a:tr>
              <a:tr h="4777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smtClean="0">
                          <a:effectLst/>
                        </a:rPr>
                        <a:t>Mega128,</a:t>
                      </a:r>
                      <a:r>
                        <a:rPr lang="ko-KR" altLang="en-US" sz="1200" u="none" strike="noStrike" dirty="0" smtClean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Unity, VR</a:t>
                      </a:r>
                      <a:r>
                        <a:rPr lang="ko-KR" altLang="en-US" sz="1200" u="none" strike="noStrike" dirty="0" smtClean="0">
                          <a:effectLst/>
                        </a:rPr>
                        <a:t>기기</a:t>
                      </a:r>
                      <a:r>
                        <a:rPr lang="en-US" sz="1200" u="none" strike="noStrike" dirty="0" smtClean="0">
                          <a:effectLst/>
                        </a:rPr>
                        <a:t> </a:t>
                      </a:r>
                    </a:p>
                    <a:p>
                      <a:pPr algn="ctr" fontAlgn="ctr"/>
                      <a:r>
                        <a:rPr lang="ko-KR" altLang="en-US" sz="1200" u="none" strike="noStrike" dirty="0" smtClean="0">
                          <a:effectLst/>
                        </a:rPr>
                        <a:t>연동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민병진</a:t>
                      </a:r>
                      <a:r>
                        <a:rPr lang="en-US" altLang="ko-KR" sz="1200" u="none" strike="noStrike" dirty="0">
                          <a:effectLst/>
                        </a:rPr>
                        <a:t>, </a:t>
                      </a:r>
                      <a:r>
                        <a:rPr lang="ko-KR" altLang="en-US" sz="1200" u="none" strike="noStrike" dirty="0">
                          <a:effectLst/>
                        </a:rPr>
                        <a:t>박진형</a:t>
                      </a:r>
                      <a:endParaRPr lang="ko-KR" altLang="en-US" sz="1200" b="0" i="0" u="none" strike="noStrike" dirty="0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61000075"/>
                  </a:ext>
                </a:extLst>
              </a:tr>
              <a:tr h="4777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수정 및 보완 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2F2B2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aseline="0" dirty="0" smtClean="0"/>
                        <a:t>     </a:t>
                      </a:r>
                      <a:r>
                        <a:rPr lang="ko-KR" altLang="en-US" sz="1200" baseline="0" smtClean="0"/>
                        <a:t>조원    전체</a:t>
                      </a:r>
                      <a:endParaRPr lang="ko-KR" altLang="en-US" sz="1200" dirty="0"/>
                    </a:p>
                  </a:txBody>
                  <a:tcPr marL="8855" marR="8855" marT="885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28344114"/>
                  </a:ext>
                </a:extLst>
              </a:tr>
            </a:tbl>
          </a:graphicData>
        </a:graphic>
      </p:graphicFrame>
      <p:sp>
        <p:nvSpPr>
          <p:cNvPr id="4098" name="제목 1"/>
          <p:cNvSpPr>
            <a:spLocks noGrp="1"/>
          </p:cNvSpPr>
          <p:nvPr>
            <p:ph type="title"/>
          </p:nvPr>
        </p:nvSpPr>
        <p:spPr>
          <a:xfrm>
            <a:off x="-17909" y="764704"/>
            <a:ext cx="8507288" cy="1205324"/>
          </a:xfrm>
        </p:spPr>
        <p:txBody>
          <a:bodyPr/>
          <a:lstStyle/>
          <a:p>
            <a:pPr algn="l"/>
            <a:r>
              <a:rPr lang="en-US" altLang="ko-KR" sz="2000" dirty="0"/>
              <a:t>        </a:t>
            </a:r>
            <a:r>
              <a:rPr lang="en-US" altLang="ko-KR" sz="2000" dirty="0" smtClean="0"/>
              <a:t>4. </a:t>
            </a:r>
            <a:r>
              <a:rPr lang="ko-KR" altLang="en-US" sz="2000" dirty="0"/>
              <a:t>계획대비 진행 상황  </a:t>
            </a:r>
            <a:r>
              <a:rPr lang="en-US" altLang="ko-KR" sz="2000" dirty="0"/>
              <a:t>(</a:t>
            </a:r>
            <a:r>
              <a:rPr lang="ko-KR" altLang="en-US" sz="2000" dirty="0"/>
              <a:t>계획대비 </a:t>
            </a:r>
            <a:r>
              <a:rPr lang="en-US" altLang="ko-KR" sz="2000" dirty="0"/>
              <a:t> 30 %)</a:t>
            </a:r>
            <a:endParaRPr lang="ko-KR" altLang="en-US" sz="2000" dirty="0"/>
          </a:p>
        </p:txBody>
      </p:sp>
      <p:sp>
        <p:nvSpPr>
          <p:cNvPr id="4168" name="오른쪽 화살표 21"/>
          <p:cNvSpPr>
            <a:spLocks noChangeArrowheads="1"/>
          </p:cNvSpPr>
          <p:nvPr/>
        </p:nvSpPr>
        <p:spPr bwMode="auto">
          <a:xfrm>
            <a:off x="2493495" y="2441876"/>
            <a:ext cx="2480565" cy="210926"/>
          </a:xfrm>
          <a:prstGeom prst="rightArrow">
            <a:avLst>
              <a:gd name="adj1" fmla="val 50000"/>
              <a:gd name="adj2" fmla="val 5000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170" name="오른쪽 화살표 23"/>
          <p:cNvSpPr>
            <a:spLocks noChangeArrowheads="1"/>
          </p:cNvSpPr>
          <p:nvPr/>
        </p:nvSpPr>
        <p:spPr bwMode="auto">
          <a:xfrm>
            <a:off x="3779912" y="2809394"/>
            <a:ext cx="504056" cy="2942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171" name="슬라이드 번호 개체 틀 1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E7A3398-84F5-426E-828B-0FA314A409BB}" type="slidenum">
              <a:rPr lang="en-US" altLang="ko-KR" sz="1100" smtClean="0">
                <a:latin typeface="굴림" charset="-127"/>
                <a:ea typeface="굴림" charset="-127"/>
              </a:rPr>
              <a:pPr/>
              <a:t>9</a:t>
            </a:fld>
            <a:endParaRPr lang="en-US" altLang="ko-KR" sz="1100">
              <a:latin typeface="굴림" charset="-127"/>
              <a:ea typeface="굴림" charset="-127"/>
            </a:endParaRPr>
          </a:p>
        </p:txBody>
      </p:sp>
      <p:sp>
        <p:nvSpPr>
          <p:cNvPr id="15" name="오른쪽 화살표 23"/>
          <p:cNvSpPr>
            <a:spLocks noChangeArrowheads="1"/>
          </p:cNvSpPr>
          <p:nvPr/>
        </p:nvSpPr>
        <p:spPr bwMode="auto">
          <a:xfrm>
            <a:off x="3779912" y="3301919"/>
            <a:ext cx="504056" cy="281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539552" y="5883714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1400" b="1" u="none" dirty="0"/>
              <a:t> 현재까지 사용한 비용</a:t>
            </a:r>
            <a:r>
              <a:rPr lang="en-US" altLang="ko-KR" sz="1400" b="1" u="none" dirty="0"/>
              <a:t>:</a:t>
            </a:r>
            <a:r>
              <a:rPr lang="en-US" altLang="ko-KR" sz="1400" b="1" dirty="0"/>
              <a:t>        665,025</a:t>
            </a:r>
            <a:r>
              <a:rPr lang="ko-KR" altLang="en-US" sz="1400" dirty="0"/>
              <a:t>   </a:t>
            </a:r>
            <a:r>
              <a:rPr lang="ko-KR" altLang="en-US" sz="1400" b="1" dirty="0"/>
              <a:t>원</a:t>
            </a:r>
            <a:endParaRPr lang="ko-KR" altLang="en-US" sz="1400" b="1" u="none" dirty="0"/>
          </a:p>
        </p:txBody>
      </p:sp>
      <p:sp>
        <p:nvSpPr>
          <p:cNvPr id="2" name="TextBox 1"/>
          <p:cNvSpPr txBox="1"/>
          <p:nvPr/>
        </p:nvSpPr>
        <p:spPr>
          <a:xfrm>
            <a:off x="727351" y="1550363"/>
            <a:ext cx="5322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u="none" dirty="0"/>
              <a:t>전체대비    </a:t>
            </a:r>
            <a:r>
              <a:rPr lang="en-US" altLang="ko-KR" sz="1400" u="none" dirty="0"/>
              <a:t>30</a:t>
            </a:r>
            <a:r>
              <a:rPr lang="ko-KR" altLang="en-US" sz="1400" u="none" dirty="0"/>
              <a:t>   </a:t>
            </a:r>
            <a:r>
              <a:rPr lang="en-US" altLang="ko-KR" sz="1400" u="none" dirty="0"/>
              <a:t>%, 3</a:t>
            </a:r>
            <a:r>
              <a:rPr lang="ko-KR" altLang="en-US" sz="1400" u="none" dirty="0"/>
              <a:t>월말 계획대비  </a:t>
            </a:r>
            <a:r>
              <a:rPr lang="en-US" altLang="ko-KR" sz="1400" u="none" dirty="0"/>
              <a:t>7</a:t>
            </a:r>
            <a:r>
              <a:rPr lang="en-US" altLang="ko-KR" sz="1400" u="none" dirty="0" smtClean="0"/>
              <a:t>0</a:t>
            </a:r>
            <a:r>
              <a:rPr lang="ko-KR" altLang="en-US" sz="1400" u="none" dirty="0" smtClean="0"/>
              <a:t>   </a:t>
            </a:r>
            <a:r>
              <a:rPr lang="en-US" altLang="ko-KR" sz="1400" u="none" dirty="0"/>
              <a:t>%</a:t>
            </a:r>
            <a:endParaRPr lang="ko-KR" altLang="en-US" sz="1400" u="none" dirty="0"/>
          </a:p>
        </p:txBody>
      </p:sp>
      <p:sp>
        <p:nvSpPr>
          <p:cNvPr id="20" name="오른쪽 화살표 18"/>
          <p:cNvSpPr>
            <a:spLocks noChangeArrowheads="1"/>
          </p:cNvSpPr>
          <p:nvPr/>
        </p:nvSpPr>
        <p:spPr bwMode="auto">
          <a:xfrm>
            <a:off x="3747115" y="3845068"/>
            <a:ext cx="1728192" cy="22289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21" name="오른쪽 화살표 18"/>
          <p:cNvSpPr>
            <a:spLocks noChangeArrowheads="1"/>
          </p:cNvSpPr>
          <p:nvPr/>
        </p:nvSpPr>
        <p:spPr bwMode="auto">
          <a:xfrm>
            <a:off x="4974060" y="4305680"/>
            <a:ext cx="1790472" cy="21431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22" name="오른쪽 화살표 18"/>
          <p:cNvSpPr>
            <a:spLocks noChangeArrowheads="1"/>
          </p:cNvSpPr>
          <p:nvPr/>
        </p:nvSpPr>
        <p:spPr bwMode="auto">
          <a:xfrm>
            <a:off x="4974060" y="4785207"/>
            <a:ext cx="1790472" cy="21431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23" name="오른쪽 화살표 18"/>
          <p:cNvSpPr>
            <a:spLocks noChangeArrowheads="1"/>
          </p:cNvSpPr>
          <p:nvPr/>
        </p:nvSpPr>
        <p:spPr bwMode="auto">
          <a:xfrm>
            <a:off x="6823582" y="5256215"/>
            <a:ext cx="595942" cy="21234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434975" y="285750"/>
            <a:ext cx="8208963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4000" b="1" u="none" dirty="0" smtClean="0"/>
              <a:t>VR </a:t>
            </a:r>
            <a:r>
              <a:rPr lang="ko-KR" altLang="en-US" sz="4000" b="1" u="none" dirty="0" smtClean="0"/>
              <a:t>자전거</a:t>
            </a:r>
            <a:endParaRPr lang="ko-KR" altLang="en-US" sz="4000" b="1" u="non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색종이 상자">
  <a:themeElements>
    <a:clrScheme name="색종이 상자 1">
      <a:dk1>
        <a:srgbClr val="000000"/>
      </a:dk1>
      <a:lt1>
        <a:srgbClr val="FFFFFF"/>
      </a:lt1>
      <a:dk2>
        <a:srgbClr val="CC6600"/>
      </a:dk2>
      <a:lt2>
        <a:srgbClr val="F5B363"/>
      </a:lt2>
      <a:accent1>
        <a:srgbClr val="EB933B"/>
      </a:accent1>
      <a:accent2>
        <a:srgbClr val="F3C917"/>
      </a:accent2>
      <a:accent3>
        <a:srgbClr val="FFFFFF"/>
      </a:accent3>
      <a:accent4>
        <a:srgbClr val="000000"/>
      </a:accent4>
      <a:accent5>
        <a:srgbClr val="F3C8AF"/>
      </a:accent5>
      <a:accent6>
        <a:srgbClr val="DCB614"/>
      </a:accent6>
      <a:hlink>
        <a:srgbClr val="BB9321"/>
      </a:hlink>
      <a:folHlink>
        <a:srgbClr val="F1E785"/>
      </a:folHlink>
    </a:clrScheme>
    <a:fontScheme name="색종이 상자">
      <a:majorFont>
        <a:latin typeface="굴림"/>
        <a:ea typeface="굴림"/>
        <a:cs typeface="Arial"/>
      </a:majorFont>
      <a:minorFont>
        <a:latin typeface="굴림"/>
        <a:ea typeface="굴림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u="none" dirty="0"/>
        </a:defPPr>
      </a:lstStyle>
    </a:txDef>
  </a:objectDefaults>
  <a:extraClrSchemeLst>
    <a:extraClrScheme>
      <a:clrScheme name="색종이 상자 1">
        <a:dk1>
          <a:srgbClr val="000000"/>
        </a:dk1>
        <a:lt1>
          <a:srgbClr val="FFFFFF"/>
        </a:lt1>
        <a:dk2>
          <a:srgbClr val="CC6600"/>
        </a:dk2>
        <a:lt2>
          <a:srgbClr val="F5B363"/>
        </a:lt2>
        <a:accent1>
          <a:srgbClr val="EB933B"/>
        </a:accent1>
        <a:accent2>
          <a:srgbClr val="F3C917"/>
        </a:accent2>
        <a:accent3>
          <a:srgbClr val="FFFFFF"/>
        </a:accent3>
        <a:accent4>
          <a:srgbClr val="000000"/>
        </a:accent4>
        <a:accent5>
          <a:srgbClr val="F3C8AF"/>
        </a:accent5>
        <a:accent6>
          <a:srgbClr val="DCB614"/>
        </a:accent6>
        <a:hlink>
          <a:srgbClr val="BB9321"/>
        </a:hlink>
        <a:folHlink>
          <a:srgbClr val="F1E7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색종이 상자 2">
        <a:dk1>
          <a:srgbClr val="000000"/>
        </a:dk1>
        <a:lt1>
          <a:srgbClr val="FFFFFF"/>
        </a:lt1>
        <a:dk2>
          <a:srgbClr val="7EA93F"/>
        </a:dk2>
        <a:lt2>
          <a:srgbClr val="C1D078"/>
        </a:lt2>
        <a:accent1>
          <a:srgbClr val="A3BC5E"/>
        </a:accent1>
        <a:accent2>
          <a:srgbClr val="DEA866"/>
        </a:accent2>
        <a:accent3>
          <a:srgbClr val="FFFFFF"/>
        </a:accent3>
        <a:accent4>
          <a:srgbClr val="000000"/>
        </a:accent4>
        <a:accent5>
          <a:srgbClr val="CEDAB6"/>
        </a:accent5>
        <a:accent6>
          <a:srgbClr val="C9985C"/>
        </a:accent6>
        <a:hlink>
          <a:srgbClr val="B65A22"/>
        </a:hlink>
        <a:folHlink>
          <a:srgbClr val="EACB9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색종이 상자 3">
        <a:dk1>
          <a:srgbClr val="000000"/>
        </a:dk1>
        <a:lt1>
          <a:srgbClr val="FFFFFF"/>
        </a:lt1>
        <a:dk2>
          <a:srgbClr val="D56755"/>
        </a:dk2>
        <a:lt2>
          <a:srgbClr val="F6C6C6"/>
        </a:lt2>
        <a:accent1>
          <a:srgbClr val="EC9780"/>
        </a:accent1>
        <a:accent2>
          <a:srgbClr val="ECA958"/>
        </a:accent2>
        <a:accent3>
          <a:srgbClr val="FFFFFF"/>
        </a:accent3>
        <a:accent4>
          <a:srgbClr val="000000"/>
        </a:accent4>
        <a:accent5>
          <a:srgbClr val="F4C9C0"/>
        </a:accent5>
        <a:accent6>
          <a:srgbClr val="D6994F"/>
        </a:accent6>
        <a:hlink>
          <a:srgbClr val="D97131"/>
        </a:hlink>
        <a:folHlink>
          <a:srgbClr val="F7CD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색종이 상자 4">
        <a:dk1>
          <a:srgbClr val="000000"/>
        </a:dk1>
        <a:lt1>
          <a:srgbClr val="FFFFFF"/>
        </a:lt1>
        <a:dk2>
          <a:srgbClr val="990000"/>
        </a:dk2>
        <a:lt2>
          <a:srgbClr val="FDBDBB"/>
        </a:lt2>
        <a:accent1>
          <a:srgbClr val="DC4E4E"/>
        </a:accent1>
        <a:accent2>
          <a:srgbClr val="5984EF"/>
        </a:accent2>
        <a:accent3>
          <a:srgbClr val="FFFFFF"/>
        </a:accent3>
        <a:accent4>
          <a:srgbClr val="000000"/>
        </a:accent4>
        <a:accent5>
          <a:srgbClr val="EBB2B2"/>
        </a:accent5>
        <a:accent6>
          <a:srgbClr val="5077D9"/>
        </a:accent6>
        <a:hlink>
          <a:srgbClr val="1E44AE"/>
        </a:hlink>
        <a:folHlink>
          <a:srgbClr val="BDD5E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색종이 상자 5">
        <a:dk1>
          <a:srgbClr val="000000"/>
        </a:dk1>
        <a:lt1>
          <a:srgbClr val="FFFFFF"/>
        </a:lt1>
        <a:dk2>
          <a:srgbClr val="1475A6"/>
        </a:dk2>
        <a:lt2>
          <a:srgbClr val="B9D4F7"/>
        </a:lt2>
        <a:accent1>
          <a:srgbClr val="69B0D7"/>
        </a:accent1>
        <a:accent2>
          <a:srgbClr val="51C5BF"/>
        </a:accent2>
        <a:accent3>
          <a:srgbClr val="FFFFFF"/>
        </a:accent3>
        <a:accent4>
          <a:srgbClr val="000000"/>
        </a:accent4>
        <a:accent5>
          <a:srgbClr val="B9D4E8"/>
        </a:accent5>
        <a:accent6>
          <a:srgbClr val="49B2AD"/>
        </a:accent6>
        <a:hlink>
          <a:srgbClr val="2F8C93"/>
        </a:hlink>
        <a:folHlink>
          <a:srgbClr val="9BE7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색종이 상자 6">
        <a:dk1>
          <a:srgbClr val="000000"/>
        </a:dk1>
        <a:lt1>
          <a:srgbClr val="FFFFFF"/>
        </a:lt1>
        <a:dk2>
          <a:srgbClr val="A60000"/>
        </a:dk2>
        <a:lt2>
          <a:srgbClr val="FDC4C3"/>
        </a:lt2>
        <a:accent1>
          <a:srgbClr val="DB664F"/>
        </a:accent1>
        <a:accent2>
          <a:srgbClr val="76BAD2"/>
        </a:accent2>
        <a:accent3>
          <a:srgbClr val="FFFFFF"/>
        </a:accent3>
        <a:accent4>
          <a:srgbClr val="000000"/>
        </a:accent4>
        <a:accent5>
          <a:srgbClr val="EAB8B2"/>
        </a:accent5>
        <a:accent6>
          <a:srgbClr val="6AA8BE"/>
        </a:accent6>
        <a:hlink>
          <a:srgbClr val="30789C"/>
        </a:hlink>
        <a:folHlink>
          <a:srgbClr val="BCDA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색종이 상자 7">
        <a:dk1>
          <a:srgbClr val="000000"/>
        </a:dk1>
        <a:lt1>
          <a:srgbClr val="FFFFFF"/>
        </a:lt1>
        <a:dk2>
          <a:srgbClr val="B57901"/>
        </a:dk2>
        <a:lt2>
          <a:srgbClr val="FFE149"/>
        </a:lt2>
        <a:accent1>
          <a:srgbClr val="F3BF01"/>
        </a:accent1>
        <a:accent2>
          <a:srgbClr val="F37C0F"/>
        </a:accent2>
        <a:accent3>
          <a:srgbClr val="FFFFFF"/>
        </a:accent3>
        <a:accent4>
          <a:srgbClr val="000000"/>
        </a:accent4>
        <a:accent5>
          <a:srgbClr val="F8DCAA"/>
        </a:accent5>
        <a:accent6>
          <a:srgbClr val="DC700C"/>
        </a:accent6>
        <a:hlink>
          <a:srgbClr val="C35219"/>
        </a:hlink>
        <a:folHlink>
          <a:srgbClr val="EEC19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색종이 상자 8">
        <a:dk1>
          <a:srgbClr val="000000"/>
        </a:dk1>
        <a:lt1>
          <a:srgbClr val="FFFFFF"/>
        </a:lt1>
        <a:dk2>
          <a:srgbClr val="777777"/>
        </a:dk2>
        <a:lt2>
          <a:srgbClr val="DDDDDD"/>
        </a:lt2>
        <a:accent1>
          <a:srgbClr val="B2B2B2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878787"/>
        </a:accent6>
        <a:hlink>
          <a:srgbClr val="777777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색종이 상자</Template>
  <TotalTime>2998</TotalTime>
  <Words>393</Words>
  <Application>Microsoft Office PowerPoint</Application>
  <PresentationFormat>화면 슬라이드 쇼(4:3)</PresentationFormat>
  <Paragraphs>148</Paragraphs>
  <Slides>9</Slides>
  <Notes>5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HY그래픽</vt:lpstr>
      <vt:lpstr>굴림</vt:lpstr>
      <vt:lpstr>맑은 고딕</vt:lpstr>
      <vt:lpstr>Arial</vt:lpstr>
      <vt:lpstr>Wingdings</vt:lpstr>
      <vt:lpstr>색종이 상자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3. 주요 실적</vt:lpstr>
      <vt:lpstr> 3. 주요 실적</vt:lpstr>
      <vt:lpstr> 3. 주요 실적</vt:lpstr>
      <vt:lpstr>        4. 계획대비 진행 상황  (계획대비  30 %)</vt:lpstr>
    </vt:vector>
  </TitlesOfParts>
  <Company>EIRC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OYK Robot (2족 보행 로봇)</dc:title>
  <dc:creator>한국산업기술대학교</dc:creator>
  <cp:lastModifiedBy>dongwon kang</cp:lastModifiedBy>
  <cp:revision>161</cp:revision>
  <dcterms:created xsi:type="dcterms:W3CDTF">2005-04-22T07:35:04Z</dcterms:created>
  <dcterms:modified xsi:type="dcterms:W3CDTF">2017-04-02T07:53:24Z</dcterms:modified>
</cp:coreProperties>
</file>